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11" r:id="rId4"/>
    <p:sldId id="309" r:id="rId5"/>
    <p:sldId id="310" r:id="rId6"/>
    <p:sldId id="272" r:id="rId7"/>
    <p:sldId id="312" r:id="rId8"/>
    <p:sldId id="313" r:id="rId9"/>
    <p:sldId id="273" r:id="rId10"/>
    <p:sldId id="274" r:id="rId11"/>
    <p:sldId id="305" r:id="rId12"/>
    <p:sldId id="314" r:id="rId13"/>
    <p:sldId id="315" r:id="rId14"/>
    <p:sldId id="316" r:id="rId15"/>
    <p:sldId id="277" r:id="rId16"/>
    <p:sldId id="301" r:id="rId17"/>
    <p:sldId id="306" r:id="rId18"/>
    <p:sldId id="317" r:id="rId19"/>
    <p:sldId id="318" r:id="rId20"/>
    <p:sldId id="319" r:id="rId21"/>
    <p:sldId id="320" r:id="rId22"/>
    <p:sldId id="279" r:id="rId23"/>
    <p:sldId id="302" r:id="rId24"/>
    <p:sldId id="307" r:id="rId25"/>
    <p:sldId id="321" r:id="rId26"/>
    <p:sldId id="281" r:id="rId27"/>
    <p:sldId id="303" r:id="rId28"/>
    <p:sldId id="283" r:id="rId29"/>
    <p:sldId id="304" r:id="rId30"/>
    <p:sldId id="285" r:id="rId31"/>
    <p:sldId id="334" r:id="rId32"/>
    <p:sldId id="333" r:id="rId33"/>
    <p:sldId id="288" r:id="rId34"/>
    <p:sldId id="289" r:id="rId35"/>
    <p:sldId id="293" r:id="rId36"/>
    <p:sldId id="294" r:id="rId37"/>
    <p:sldId id="322" r:id="rId38"/>
    <p:sldId id="323" r:id="rId39"/>
    <p:sldId id="324" r:id="rId40"/>
    <p:sldId id="325" r:id="rId41"/>
    <p:sldId id="297" r:id="rId42"/>
    <p:sldId id="326" r:id="rId43"/>
    <p:sldId id="298" r:id="rId44"/>
    <p:sldId id="327" r:id="rId45"/>
    <p:sldId id="328" r:id="rId46"/>
    <p:sldId id="299" r:id="rId47"/>
    <p:sldId id="329" r:id="rId48"/>
    <p:sldId id="300" r:id="rId49"/>
    <p:sldId id="330" r:id="rId50"/>
    <p:sldId id="331" r:id="rId51"/>
    <p:sldId id="308" r:id="rId52"/>
    <p:sldId id="332" r:id="rId53"/>
    <p:sldId id="271" r:id="rId5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92"/>
    <p:restoredTop sz="94677"/>
  </p:normalViewPr>
  <p:slideViewPr>
    <p:cSldViewPr>
      <p:cViewPr varScale="1">
        <p:scale>
          <a:sx n="207" d="100"/>
          <a:sy n="207" d="100"/>
        </p:scale>
        <p:origin x="192" y="168"/>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3348021"/>
            <a:ext cx="6858000" cy="1231118"/>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657349" y="2770782"/>
            <a:ext cx="6858000" cy="565519"/>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2AF1D1F-50C7-4E4A-BFF3-7909DDFE33ED}" type="datetimeFigureOut">
              <a:rPr lang="en-US" smtClean="0"/>
              <a:t>1/21/22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75371"/>
            <a:ext cx="7886700" cy="61451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29841" y="740570"/>
            <a:ext cx="7886700" cy="253480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2" y="3889887"/>
            <a:ext cx="7885509" cy="511854"/>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F1D1F-50C7-4E4A-BFF3-7909DDFE33ED}"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2650758"/>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29842" y="3367049"/>
            <a:ext cx="7885509" cy="1126370"/>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F1D1F-50C7-4E4A-BFF3-7909DDFE33ED}"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273844"/>
            <a:ext cx="6977064" cy="2244678"/>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28650" y="3376297"/>
            <a:ext cx="7884318" cy="1117122"/>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F1D1F-50C7-4E4A-BFF3-7909DDFE33ED}"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498C9-CE8C-4E53-BEC0-EC296A01D2D2}" type="slidenum">
              <a:rPr lang="en-US" smtClean="0"/>
              <a:t>‹#›</a:t>
            </a:fld>
            <a:endParaRPr lang="en-US"/>
          </a:p>
        </p:txBody>
      </p:sp>
      <p:sp>
        <p:nvSpPr>
          <p:cNvPr id="9" name="TextBox 8"/>
          <p:cNvSpPr txBox="1"/>
          <p:nvPr/>
        </p:nvSpPr>
        <p:spPr>
          <a:xfrm>
            <a:off x="833283" y="590118"/>
            <a:ext cx="457200" cy="438582"/>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7828359" y="2057400"/>
            <a:ext cx="457200" cy="438582"/>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29841" y="1745227"/>
            <a:ext cx="7886700" cy="1883876"/>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629842" y="3637936"/>
            <a:ext cx="7885509" cy="855483"/>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F1D1F-50C7-4E4A-BFF3-7909DDFE33ED}"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28650" y="273845"/>
            <a:ext cx="7886700" cy="994172"/>
          </a:xfrm>
        </p:spPr>
        <p:txBody>
          <a:bodyPr/>
          <a:lstStyle/>
          <a:p>
            <a:r>
              <a:rPr lang="en-US"/>
              <a:t>Click to edit Master title style</a:t>
            </a:r>
            <a:endParaRPr lang="en-US" dirty="0"/>
          </a:p>
        </p:txBody>
      </p:sp>
      <p:sp>
        <p:nvSpPr>
          <p:cNvPr id="7" name="Text Placeholder 2"/>
          <p:cNvSpPr>
            <a:spLocks noGrp="1"/>
          </p:cNvSpPr>
          <p:nvPr>
            <p:ph type="body" idx="1"/>
          </p:nvPr>
        </p:nvSpPr>
        <p:spPr>
          <a:xfrm>
            <a:off x="1002961" y="1414462"/>
            <a:ext cx="2210150" cy="432197"/>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017599" y="1928812"/>
            <a:ext cx="2195513" cy="269200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440997" y="1414462"/>
            <a:ext cx="2202181" cy="432197"/>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3433081" y="1928812"/>
            <a:ext cx="2210096" cy="269200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871778" y="1414462"/>
            <a:ext cx="2199085" cy="432197"/>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5871778" y="1928812"/>
            <a:ext cx="2199085" cy="269200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2AF1D1F-50C7-4E4A-BFF3-7909DDFE33ED}" type="datetimeFigureOut">
              <a:rPr lang="en-US" smtClean="0"/>
              <a:t>1/21/22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28650" y="273845"/>
            <a:ext cx="7886700" cy="99417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99064" y="3223127"/>
            <a:ext cx="2205038" cy="432197"/>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99064" y="1692266"/>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99064" y="3655325"/>
            <a:ext cx="2205038" cy="49439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426748" y="3223127"/>
            <a:ext cx="2197894" cy="432197"/>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426747" y="1692266"/>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25734" y="3655324"/>
            <a:ext cx="2200805" cy="49439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853243" y="3223127"/>
            <a:ext cx="2199085" cy="432197"/>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853242" y="1692266"/>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853148" y="3655322"/>
            <a:ext cx="2201998" cy="49439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2AF1D1F-50C7-4E4A-BFF3-7909DDFE33ED}" type="datetimeFigureOut">
              <a:rPr lang="en-US" smtClean="0"/>
              <a:t>1/21/22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F1D1F-50C7-4E4A-BFF3-7909DDFE33ED}"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F1D1F-50C7-4E4A-BFF3-7909DDFE33ED}"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2AF1D1F-50C7-4E4A-BFF3-7909DDFE33ED}"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640899" y="3348021"/>
            <a:ext cx="6858000" cy="1231118"/>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640899" y="2770257"/>
            <a:ext cx="6858000" cy="565519"/>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2AF1D1F-50C7-4E4A-BFF3-7909DDFE33ED}" type="datetimeFigureOut">
              <a:rPr lang="en-US" smtClean="0"/>
              <a:t>1/21/22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40000" y="1369219"/>
            <a:ext cx="3768912"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9880" y="1369219"/>
            <a:ext cx="377547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2AF1D1F-50C7-4E4A-BFF3-7909DDFE33ED}"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40000" y="1260872"/>
            <a:ext cx="3768912" cy="617934"/>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000" y="1878806"/>
            <a:ext cx="3768912"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39881" y="1260872"/>
            <a:ext cx="3776661" cy="617934"/>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4739881" y="1878806"/>
            <a:ext cx="377666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2AF1D1F-50C7-4E4A-BFF3-7909DDFE33ED}" type="datetimeFigureOut">
              <a:rPr lang="en-US" smtClean="0"/>
              <a:t>1/21/22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AF1D1F-50C7-4E4A-BFF3-7909DDFE33ED}" type="datetimeFigureOut">
              <a:rPr lang="en-US" smtClean="0"/>
              <a:t>1/21/22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F1D1F-50C7-4E4A-BFF3-7909DDFE33ED}" type="datetimeFigureOut">
              <a:rPr lang="en-US" smtClean="0"/>
              <a:t>1/21/22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740570"/>
            <a:ext cx="4629150" cy="36552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0001" y="1543050"/>
            <a:ext cx="2739019" cy="2858691"/>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F1D1F-50C7-4E4A-BFF3-7909DDFE33ED}"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70"/>
            <a:ext cx="4629150" cy="365521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40001" y="1543050"/>
            <a:ext cx="2739019" cy="2858691"/>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2AF1D1F-50C7-4E4A-BFF3-7909DDFE33ED}" type="datetimeFigureOut">
              <a:rPr lang="en-US" smtClean="0"/>
              <a:t>1/21/22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498C9-CE8C-4E53-BEC0-EC296A01D2D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40000" y="1369219"/>
            <a:ext cx="767535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2AF1D1F-50C7-4E4A-BFF3-7909DDFE33ED}" type="datetimeFigureOut">
              <a:rPr lang="en-US" smtClean="0"/>
              <a:t>1/21/22</a:t>
            </a:fld>
            <a:endParaRPr lang="en-US"/>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718498C9-CE8C-4E53-BEC0-EC296A01D2D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90550"/>
            <a:ext cx="8153400" cy="3048000"/>
          </a:xfrm>
        </p:spPr>
        <p:txBody>
          <a:bodyPr>
            <a:normAutofit/>
          </a:bodyPr>
          <a:lstStyle/>
          <a:p>
            <a:pPr algn="l">
              <a:lnSpc>
                <a:spcPct val="100000"/>
              </a:lnSpc>
              <a:spcBef>
                <a:spcPts val="600"/>
              </a:spcBef>
              <a:spcAft>
                <a:spcPts val="600"/>
              </a:spcAft>
            </a:pPr>
            <a:r>
              <a:rPr lang="en-US" sz="6000" spc="0" dirty="0">
                <a:solidFill>
                  <a:schemeClr val="tx1"/>
                </a:solidFill>
                <a:effectLst/>
                <a:latin typeface="Times New Roman" pitchFamily="18" charset="0"/>
                <a:cs typeface="Times New Roman" pitchFamily="18" charset="0"/>
              </a:rPr>
              <a:t>Spiritual Dimensions </a:t>
            </a:r>
            <a:br>
              <a:rPr lang="en-US" sz="6000" spc="0" dirty="0">
                <a:solidFill>
                  <a:schemeClr val="tx1"/>
                </a:solidFill>
                <a:effectLst/>
                <a:latin typeface="Times New Roman" pitchFamily="18" charset="0"/>
                <a:cs typeface="Times New Roman" pitchFamily="18" charset="0"/>
              </a:rPr>
            </a:br>
            <a:r>
              <a:rPr lang="en-US" sz="6000" spc="0" dirty="0">
                <a:solidFill>
                  <a:schemeClr val="tx1"/>
                </a:solidFill>
                <a:effectLst/>
                <a:latin typeface="Times New Roman" pitchFamily="18" charset="0"/>
                <a:cs typeface="Times New Roman" pitchFamily="18" charset="0"/>
              </a:rPr>
              <a:t>of Evangelism</a:t>
            </a:r>
            <a:br>
              <a:rPr lang="en-US" sz="6000" spc="0" dirty="0">
                <a:solidFill>
                  <a:schemeClr val="tx1"/>
                </a:solidFill>
                <a:effectLst/>
                <a:latin typeface="Times New Roman" pitchFamily="18" charset="0"/>
                <a:cs typeface="Times New Roman" pitchFamily="18" charset="0"/>
              </a:rPr>
            </a:br>
            <a:endParaRPr lang="en-US" sz="2400" spc="0" dirty="0">
              <a:solidFill>
                <a:schemeClr val="tx1"/>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762000" y="3409950"/>
            <a:ext cx="7753349" cy="1401168"/>
          </a:xfrm>
        </p:spPr>
        <p:txBody>
          <a:bodyPr>
            <a:normAutofit/>
          </a:bodyPr>
          <a:lstStyle/>
          <a:p>
            <a:pPr algn="l"/>
            <a:r>
              <a:rPr lang="en-US" sz="2000" dirty="0">
                <a:solidFill>
                  <a:schemeClr val="tx1"/>
                </a:solidFill>
                <a:latin typeface="Times New Roman" pitchFamily="18" charset="0"/>
                <a:cs typeface="Times New Roman" pitchFamily="18" charset="0"/>
              </a:rPr>
              <a:t>Dr. Jeff Iorg </a:t>
            </a:r>
          </a:p>
          <a:p>
            <a:pPr algn="l"/>
            <a:r>
              <a:rPr lang="en-US" sz="2000" dirty="0">
                <a:solidFill>
                  <a:schemeClr val="tx1"/>
                </a:solidFill>
                <a:latin typeface="Times New Roman" pitchFamily="18" charset="0"/>
                <a:cs typeface="Times New Roman" pitchFamily="18" charset="0"/>
              </a:rPr>
              <a:t>President, Gateway Seminary</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381000" y="1657350"/>
            <a:ext cx="8686800" cy="3416320"/>
          </a:xfrm>
          <a:prstGeom prst="rect">
            <a:avLst/>
          </a:prstGeom>
          <a:noFill/>
        </p:spPr>
        <p:txBody>
          <a:bodyPr wrap="square" rtlCol="0">
            <a:spAutoFit/>
          </a:bodyPr>
          <a:lstStyle/>
          <a:p>
            <a:r>
              <a:rPr lang="en-US" sz="2400" b="1" baseline="30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Jesus continued going around to all the towns and villages, teaching in their synagogues, preaching the good news of the kingdom, and healing every disease and every sickness. When he saw the crowds, he felt compassion for them, because they were distressed and dejected, like sheep without a shepherd. Then he said to his disciples, ‘The harvest is abundant, but the workers are few. Therefore, pray to the Lord of the harvest to send out workers into his harvest.’” (Matthew 9:35-38)</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241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381000" y="1657350"/>
            <a:ext cx="80772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Additional workers in the harvest are in the harvest itself.</a:t>
            </a:r>
          </a:p>
        </p:txBody>
      </p:sp>
    </p:spTree>
    <p:extLst>
      <p:ext uri="{BB962C8B-B14F-4D97-AF65-F5344CB8AC3E}">
        <p14:creationId xmlns:p14="http://schemas.microsoft.com/office/powerpoint/2010/main" val="3914578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381000" y="1657350"/>
            <a:ext cx="80772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Additional workers in the harvest are in the harvest itself.</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 believers have a passion that over comes their lack of polish. </a:t>
            </a:r>
          </a:p>
        </p:txBody>
      </p:sp>
    </p:spTree>
    <p:extLst>
      <p:ext uri="{BB962C8B-B14F-4D97-AF65-F5344CB8AC3E}">
        <p14:creationId xmlns:p14="http://schemas.microsoft.com/office/powerpoint/2010/main" val="42434718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381000" y="1657350"/>
            <a:ext cx="8077200"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Additional workers in the harvest are in the harvest itself.</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 believers have a passion that over comes their lack of polish.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 believers know a lot of lost people (most of their friends) – and are often well known by them.</a:t>
            </a:r>
          </a:p>
        </p:txBody>
      </p:sp>
    </p:spTree>
    <p:extLst>
      <p:ext uri="{BB962C8B-B14F-4D97-AF65-F5344CB8AC3E}">
        <p14:creationId xmlns:p14="http://schemas.microsoft.com/office/powerpoint/2010/main" val="1364878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381000" y="1657350"/>
            <a:ext cx="8077200" cy="2677656"/>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Additional workers in the harvest are in the harvest itself.</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 believers have a passion that over comes their lack of polish.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 believers know a lot of lost people (most of their friends) – and are often well known by them.</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 believers know and understand the community they have come from.  </a:t>
            </a:r>
          </a:p>
        </p:txBody>
      </p:sp>
    </p:spTree>
    <p:extLst>
      <p:ext uri="{BB962C8B-B14F-4D97-AF65-F5344CB8AC3E}">
        <p14:creationId xmlns:p14="http://schemas.microsoft.com/office/powerpoint/2010/main" val="38765508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2343150"/>
            <a:ext cx="8382000" cy="1323439"/>
          </a:xfrm>
          <a:prstGeom prst="rect">
            <a:avLst/>
          </a:prstGeom>
          <a:noFill/>
        </p:spPr>
        <p:txBody>
          <a:bodyPr wrap="square" rtlCol="0">
            <a:spAutoFit/>
          </a:bodyPr>
          <a:lstStyle/>
          <a:p>
            <a:pPr lvl="0" algn="ctr"/>
            <a:r>
              <a:rPr lang="en-US" sz="2800" dirty="0">
                <a:latin typeface="Times New Roman" panose="02020603050405020304" pitchFamily="18" charset="0"/>
                <a:cs typeface="Times New Roman" panose="02020603050405020304" pitchFamily="18" charset="0"/>
              </a:rPr>
              <a:t>Pray for more opportunities to share the gospel</a:t>
            </a:r>
          </a:p>
          <a:p>
            <a:pPr lvl="0"/>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2651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2114550"/>
            <a:ext cx="838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“At the same time, pray also for us that God may open a door to us for the word, to speak the mystery of Christ, for which I am in chains.” (Colossians 4:3)</a:t>
            </a:r>
          </a:p>
        </p:txBody>
      </p:sp>
    </p:spTree>
    <p:extLst>
      <p:ext uri="{BB962C8B-B14F-4D97-AF65-F5344CB8AC3E}">
        <p14:creationId xmlns:p14="http://schemas.microsoft.com/office/powerpoint/2010/main" val="1720424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1962150"/>
            <a:ext cx="8686800"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What do open doors look like? </a:t>
            </a:r>
          </a:p>
        </p:txBody>
      </p:sp>
    </p:spTree>
    <p:extLst>
      <p:ext uri="{BB962C8B-B14F-4D97-AF65-F5344CB8AC3E}">
        <p14:creationId xmlns:p14="http://schemas.microsoft.com/office/powerpoint/2010/main" val="144660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1962150"/>
            <a:ext cx="86868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What do open doors look like?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People die</a:t>
            </a:r>
          </a:p>
        </p:txBody>
      </p:sp>
    </p:spTree>
    <p:extLst>
      <p:ext uri="{BB962C8B-B14F-4D97-AF65-F5344CB8AC3E}">
        <p14:creationId xmlns:p14="http://schemas.microsoft.com/office/powerpoint/2010/main" val="22144246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1962150"/>
            <a:ext cx="86868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What do open doors look like?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People die</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Health fails</a:t>
            </a:r>
          </a:p>
        </p:txBody>
      </p:sp>
    </p:spTree>
    <p:extLst>
      <p:ext uri="{BB962C8B-B14F-4D97-AF65-F5344CB8AC3E}">
        <p14:creationId xmlns:p14="http://schemas.microsoft.com/office/powerpoint/2010/main" val="32541845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Biblical images of evangelism</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1962150"/>
            <a:ext cx="8686800" cy="1569660"/>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What do open doors look like?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People die</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Health fails</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Relationships struggle</a:t>
            </a:r>
          </a:p>
        </p:txBody>
      </p:sp>
    </p:spTree>
    <p:extLst>
      <p:ext uri="{BB962C8B-B14F-4D97-AF65-F5344CB8AC3E}">
        <p14:creationId xmlns:p14="http://schemas.microsoft.com/office/powerpoint/2010/main" val="26011940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1962150"/>
            <a:ext cx="8686800"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What do open doors look like? </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People die</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Health fails</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Relationships struggle</a:t>
            </a: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Things break</a:t>
            </a:r>
          </a:p>
        </p:txBody>
      </p:sp>
    </p:spTree>
    <p:extLst>
      <p:ext uri="{BB962C8B-B14F-4D97-AF65-F5344CB8AC3E}">
        <p14:creationId xmlns:p14="http://schemas.microsoft.com/office/powerpoint/2010/main" val="31619817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2114550"/>
            <a:ext cx="8077200" cy="523220"/>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Pray for bold insight for sharing the gospel </a:t>
            </a:r>
          </a:p>
        </p:txBody>
      </p:sp>
      <p:sp>
        <p:nvSpPr>
          <p:cNvPr id="4"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Tree>
    <p:extLst>
      <p:ext uri="{BB962C8B-B14F-4D97-AF65-F5344CB8AC3E}">
        <p14:creationId xmlns:p14="http://schemas.microsoft.com/office/powerpoint/2010/main" val="316312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5800" y="1885950"/>
            <a:ext cx="8077200" cy="2246769"/>
          </a:xfrm>
          <a:prstGeom prst="rect">
            <a:avLst/>
          </a:prstGeom>
          <a:noFill/>
        </p:spPr>
        <p:txBody>
          <a:bodyPr wrap="square" rtlCol="0">
            <a:spAutoFit/>
          </a:bodyPr>
          <a:lstStyle/>
          <a:p>
            <a:pPr lvl="0"/>
            <a:r>
              <a:rPr lang="en-US" sz="2800" dirty="0">
                <a:latin typeface="Times New Roman" panose="02020603050405020304" pitchFamily="18" charset="0"/>
                <a:cs typeface="Times New Roman" panose="02020603050405020304" pitchFamily="18" charset="0"/>
              </a:rPr>
              <a:t>“Pray also for me, that the message may be given to me when I open my mouth to make known with boldness the mystery of the gospel. For this I am an ambassador in chains. Pray that I might be bold enough to speak about it as I should.” (Ephesians 6:19–20)</a:t>
            </a:r>
            <a:endParaRPr lang="en-US" sz="4000" dirty="0">
              <a:latin typeface="Times New Roman" panose="02020603050405020304" pitchFamily="18" charset="0"/>
              <a:cs typeface="Times New Roman" panose="02020603050405020304" pitchFamily="18" charset="0"/>
            </a:endParaRPr>
          </a:p>
        </p:txBody>
      </p:sp>
      <p:sp>
        <p:nvSpPr>
          <p:cNvPr id="4"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Tree>
    <p:extLst>
      <p:ext uri="{BB962C8B-B14F-4D97-AF65-F5344CB8AC3E}">
        <p14:creationId xmlns:p14="http://schemas.microsoft.com/office/powerpoint/2010/main" val="52880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1809750"/>
            <a:ext cx="86868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Pray for wisdom and boldness to share the gospel in today’s world.</a:t>
            </a:r>
          </a:p>
          <a:p>
            <a:pPr lvl="1"/>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172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457200" y="1809750"/>
            <a:ext cx="8686800" cy="830997"/>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Pray for wisdom and boldness to share the gospel in today’s world.</a:t>
            </a:r>
          </a:p>
          <a:p>
            <a:pPr lvl="1"/>
            <a:endParaRPr lang="en-US" sz="2400" dirty="0">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nvGraphicFramePr>
        <p:xfrm>
          <a:off x="1447800" y="2343150"/>
          <a:ext cx="6629400" cy="2514598"/>
        </p:xfrm>
        <a:graphic>
          <a:graphicData uri="http://schemas.openxmlformats.org/drawingml/2006/table">
            <a:tbl>
              <a:tblPr firstRow="1" firstCol="1" bandRow="1"/>
              <a:tblGrid>
                <a:gridCol w="3314700">
                  <a:extLst>
                    <a:ext uri="{9D8B030D-6E8A-4147-A177-3AD203B41FA5}">
                      <a16:colId xmlns:a16="http://schemas.microsoft.com/office/drawing/2014/main" val="3813356737"/>
                    </a:ext>
                  </a:extLst>
                </a:gridCol>
                <a:gridCol w="3314700">
                  <a:extLst>
                    <a:ext uri="{9D8B030D-6E8A-4147-A177-3AD203B41FA5}">
                      <a16:colId xmlns:a16="http://schemas.microsoft.com/office/drawing/2014/main" val="3489533953"/>
                    </a:ext>
                  </a:extLst>
                </a:gridCol>
              </a:tblGrid>
              <a:tr h="858161">
                <a:tc gridSpan="2">
                  <a:txBody>
                    <a:bodyPr/>
                    <a:lstStyle/>
                    <a:p>
                      <a:pPr marL="0" marR="0" algn="ctr">
                        <a:lnSpc>
                          <a:spcPct val="115000"/>
                        </a:lnSpc>
                        <a:spcBef>
                          <a:spcPts val="0"/>
                        </a:spcBef>
                        <a:spcAft>
                          <a:spcPts val="0"/>
                        </a:spcAft>
                        <a:tabLst>
                          <a:tab pos="228600" algn="l"/>
                        </a:tabLst>
                      </a:pPr>
                      <a:r>
                        <a:rPr lang="en-US" sz="2000" dirty="0">
                          <a:effectLst/>
                          <a:latin typeface="Times New Roman" panose="02020603050405020304" pitchFamily="18" charset="0"/>
                          <a:ea typeface="Calibri" panose="020F0502020204030204" pitchFamily="34" charset="0"/>
                          <a:cs typeface="Arial" panose="020B0604020202020204" pitchFamily="34" charset="0"/>
                        </a:rPr>
                        <a:t>Generational Shifts in Gospel Presentations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15000"/>
                        </a:lnSpc>
                        <a:spcBef>
                          <a:spcPts val="0"/>
                        </a:spcBef>
                        <a:spcAft>
                          <a:spcPts val="1000"/>
                        </a:spcAft>
                        <a:tabLst>
                          <a:tab pos="228600" algn="l"/>
                        </a:tabLst>
                      </a:pPr>
                      <a:r>
                        <a:rPr lang="en-US" sz="1800" dirty="0">
                          <a:effectLst/>
                          <a:latin typeface="Times New Roman" panose="02020603050405020304" pitchFamily="18" charset="0"/>
                          <a:ea typeface="Calibri" panose="020F0502020204030204" pitchFamily="34" charset="0"/>
                          <a:cs typeface="Arial" panose="020B0604020202020204" pitchFamily="34" charset="0"/>
                        </a:rPr>
                        <a:t>James </a:t>
                      </a:r>
                      <a:r>
                        <a:rPr lang="en-US" sz="1800" dirty="0" err="1">
                          <a:effectLst/>
                          <a:latin typeface="Times New Roman" panose="02020603050405020304" pitchFamily="18" charset="0"/>
                          <a:ea typeface="Calibri" panose="020F0502020204030204" pitchFamily="34" charset="0"/>
                          <a:cs typeface="Arial" panose="020B0604020202020204" pitchFamily="34" charset="0"/>
                        </a:rPr>
                        <a:t>Choung</a:t>
                      </a:r>
                      <a:r>
                        <a:rPr lang="en-US" sz="1800" dirty="0">
                          <a:effectLst/>
                          <a:latin typeface="Times New Roman" panose="02020603050405020304" pitchFamily="18" charset="0"/>
                          <a:ea typeface="Calibri" panose="020F0502020204030204" pitchFamily="34" charset="0"/>
                          <a:cs typeface="Arial" panose="020B0604020202020204" pitchFamily="34" charset="0"/>
                        </a:rPr>
                        <a:t>, InterVarsity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381565585"/>
                  </a:ext>
                </a:extLst>
              </a:tr>
              <a:tr h="408315">
                <a:tc>
                  <a:txBody>
                    <a:bodyPr/>
                    <a:lstStyle/>
                    <a:p>
                      <a:pPr marL="0" marR="0">
                        <a:lnSpc>
                          <a:spcPct val="115000"/>
                        </a:lnSpc>
                        <a:spcBef>
                          <a:spcPts val="0"/>
                        </a:spcBef>
                        <a:spcAft>
                          <a:spcPts val="0"/>
                        </a:spcAft>
                        <a:tabLst>
                          <a:tab pos="228600" algn="l"/>
                        </a:tabLst>
                      </a:pPr>
                      <a:r>
                        <a:rPr lang="en-US" sz="2000" dirty="0">
                          <a:effectLst/>
                          <a:latin typeface="Times New Roman" panose="02020603050405020304" pitchFamily="18" charset="0"/>
                          <a:ea typeface="Calibri" panose="020F0502020204030204" pitchFamily="34" charset="0"/>
                          <a:cs typeface="Arial" panose="020B0604020202020204" pitchFamily="34" charset="0"/>
                        </a:rPr>
                        <a:t>Boomers (b. 1946–64)</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1000"/>
                        </a:spcAft>
                        <a:tabLst>
                          <a:tab pos="228600" algn="l"/>
                        </a:tabLst>
                      </a:pPr>
                      <a:r>
                        <a:rPr lang="en-US" sz="2000" dirty="0">
                          <a:effectLst/>
                          <a:latin typeface="Times New Roman" panose="02020603050405020304" pitchFamily="18" charset="0"/>
                          <a:ea typeface="Calibri" panose="020F0502020204030204" pitchFamily="34" charset="0"/>
                          <a:cs typeface="Arial" panose="020B0604020202020204" pitchFamily="34" charset="0"/>
                        </a:rPr>
                        <a:t>What is True?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47609409"/>
                  </a:ext>
                </a:extLst>
              </a:tr>
              <a:tr h="408315">
                <a:tc>
                  <a:txBody>
                    <a:bodyPr/>
                    <a:lstStyle/>
                    <a:p>
                      <a:pPr marL="0" marR="0">
                        <a:lnSpc>
                          <a:spcPct val="115000"/>
                        </a:lnSpc>
                        <a:spcBef>
                          <a:spcPts val="0"/>
                        </a:spcBef>
                        <a:spcAft>
                          <a:spcPts val="0"/>
                        </a:spcAft>
                        <a:tabLst>
                          <a:tab pos="228600" algn="l"/>
                        </a:tabLst>
                      </a:pPr>
                      <a:r>
                        <a:rPr lang="en-US" sz="2000">
                          <a:effectLst/>
                          <a:latin typeface="Times New Roman" panose="02020603050405020304" pitchFamily="18" charset="0"/>
                          <a:ea typeface="Calibri" panose="020F0502020204030204" pitchFamily="34" charset="0"/>
                          <a:cs typeface="Arial" panose="020B0604020202020204" pitchFamily="34" charset="0"/>
                        </a:rPr>
                        <a:t>Xers (b. 1965–80)</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1000"/>
                        </a:spcAft>
                        <a:tabLst>
                          <a:tab pos="228600" algn="l"/>
                        </a:tabLst>
                      </a:pPr>
                      <a:r>
                        <a:rPr lang="en-US" sz="2000" dirty="0">
                          <a:effectLst/>
                          <a:latin typeface="Times New Roman" panose="02020603050405020304" pitchFamily="18" charset="0"/>
                          <a:ea typeface="Calibri" panose="020F0502020204030204" pitchFamily="34" charset="0"/>
                          <a:cs typeface="Arial" panose="020B0604020202020204" pitchFamily="34" charset="0"/>
                        </a:rPr>
                        <a:t>What is Real?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74521332"/>
                  </a:ext>
                </a:extLst>
              </a:tr>
              <a:tr h="431492">
                <a:tc>
                  <a:txBody>
                    <a:bodyPr/>
                    <a:lstStyle/>
                    <a:p>
                      <a:pPr marL="0" marR="0">
                        <a:lnSpc>
                          <a:spcPct val="115000"/>
                        </a:lnSpc>
                        <a:spcBef>
                          <a:spcPts val="0"/>
                        </a:spcBef>
                        <a:spcAft>
                          <a:spcPts val="1000"/>
                        </a:spcAft>
                        <a:tabLst>
                          <a:tab pos="228600" algn="l"/>
                        </a:tabLst>
                      </a:pPr>
                      <a:r>
                        <a:rPr lang="en-US" sz="2000" dirty="0">
                          <a:effectLst/>
                          <a:latin typeface="Times New Roman" panose="02020603050405020304" pitchFamily="18" charset="0"/>
                          <a:ea typeface="Calibri" panose="020F0502020204030204" pitchFamily="34" charset="0"/>
                          <a:cs typeface="Arial" panose="020B0604020202020204" pitchFamily="34" charset="0"/>
                        </a:rPr>
                        <a:t>Millennials (b. 1981–96)</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tabLst>
                          <a:tab pos="228600" algn="l"/>
                        </a:tabLst>
                      </a:pPr>
                      <a:r>
                        <a:rPr lang="en-US" sz="2000" dirty="0">
                          <a:effectLst/>
                          <a:latin typeface="Times New Roman" panose="02020603050405020304" pitchFamily="18" charset="0"/>
                          <a:ea typeface="Calibri" panose="020F0502020204030204" pitchFamily="34" charset="0"/>
                        </a:rPr>
                        <a:t>What is Good?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6076396"/>
                  </a:ext>
                </a:extLst>
              </a:tr>
              <a:tr h="408315">
                <a:tc>
                  <a:txBody>
                    <a:bodyPr/>
                    <a:lstStyle/>
                    <a:p>
                      <a:pPr marL="0" marR="0">
                        <a:lnSpc>
                          <a:spcPct val="115000"/>
                        </a:lnSpc>
                        <a:spcBef>
                          <a:spcPts val="0"/>
                        </a:spcBef>
                        <a:spcAft>
                          <a:spcPts val="0"/>
                        </a:spcAft>
                        <a:tabLst>
                          <a:tab pos="228600" algn="l"/>
                        </a:tabLst>
                      </a:pPr>
                      <a:r>
                        <a:rPr lang="en-US" sz="2000" dirty="0" err="1">
                          <a:effectLst/>
                          <a:latin typeface="Times New Roman" panose="02020603050405020304" pitchFamily="18" charset="0"/>
                          <a:ea typeface="Calibri" panose="020F0502020204030204" pitchFamily="34" charset="0"/>
                          <a:cs typeface="Arial" panose="020B0604020202020204" pitchFamily="34" charset="0"/>
                        </a:rPr>
                        <a:t>Igens</a:t>
                      </a:r>
                      <a:r>
                        <a:rPr lang="en-US" sz="2000" dirty="0">
                          <a:effectLst/>
                          <a:latin typeface="Times New Roman" panose="02020603050405020304" pitchFamily="18" charset="0"/>
                          <a:ea typeface="Calibri" panose="020F0502020204030204" pitchFamily="34" charset="0"/>
                          <a:cs typeface="Arial" panose="020B0604020202020204" pitchFamily="34" charset="0"/>
                        </a:rPr>
                        <a:t> (b. 1997–2012)</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1000"/>
                        </a:spcAft>
                        <a:tabLst>
                          <a:tab pos="228600" algn="l"/>
                        </a:tabLst>
                      </a:pPr>
                      <a:r>
                        <a:rPr lang="en-US" sz="2000" dirty="0">
                          <a:effectLst/>
                          <a:latin typeface="Times New Roman" panose="02020603050405020304" pitchFamily="18" charset="0"/>
                          <a:ea typeface="Calibri" panose="020F0502020204030204" pitchFamily="34" charset="0"/>
                          <a:cs typeface="Arial" panose="020B0604020202020204" pitchFamily="34" charset="0"/>
                        </a:rPr>
                        <a:t>What is Beautiful?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72486685"/>
                  </a:ext>
                </a:extLst>
              </a:tr>
            </a:tbl>
          </a:graphicData>
        </a:graphic>
      </p:graphicFrame>
    </p:spTree>
    <p:extLst>
      <p:ext uri="{BB962C8B-B14F-4D97-AF65-F5344CB8AC3E}">
        <p14:creationId xmlns:p14="http://schemas.microsoft.com/office/powerpoint/2010/main" val="16459034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2900" y="2114550"/>
            <a:ext cx="8382000" cy="892552"/>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Pray for the gospel to spread rapidly</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76200" y="273844"/>
            <a:ext cx="8915400" cy="1231106"/>
          </a:xfrm>
          <a:prstGeom prst="rect">
            <a:avLst/>
          </a:prstGeom>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Tree>
    <p:extLst>
      <p:ext uri="{BB962C8B-B14F-4D97-AF65-F5344CB8AC3E}">
        <p14:creationId xmlns:p14="http://schemas.microsoft.com/office/powerpoint/2010/main" val="1718497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114550"/>
            <a:ext cx="838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“In addition, brothers and sisters, pray for us that the word of the Lord may spread rapidly and be honored, just as it was with you.” (2 Thessalonians 3:1)</a:t>
            </a:r>
          </a:p>
        </p:txBody>
      </p:sp>
      <p:sp>
        <p:nvSpPr>
          <p:cNvPr id="5" name="Title 1"/>
          <p:cNvSpPr txBox="1">
            <a:spLocks/>
          </p:cNvSpPr>
          <p:nvPr/>
        </p:nvSpPr>
        <p:spPr>
          <a:xfrm>
            <a:off x="76200" y="273844"/>
            <a:ext cx="8915400" cy="1231106"/>
          </a:xfrm>
          <a:prstGeom prst="rect">
            <a:avLst/>
          </a:prstGeom>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Tree>
    <p:extLst>
      <p:ext uri="{BB962C8B-B14F-4D97-AF65-F5344CB8AC3E}">
        <p14:creationId xmlns:p14="http://schemas.microsoft.com/office/powerpoint/2010/main" val="2309225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2190750"/>
            <a:ext cx="8382000" cy="892552"/>
          </a:xfrm>
          <a:prstGeom prst="rect">
            <a:avLst/>
          </a:prstGeom>
          <a:noFill/>
        </p:spPr>
        <p:txBody>
          <a:bodyPr wrap="square" rtlCol="0">
            <a:spAutoFit/>
          </a:bodyPr>
          <a:lstStyle/>
          <a:p>
            <a:pPr algn="ctr"/>
            <a:r>
              <a:rPr lang="en-US" sz="2800" dirty="0">
                <a:latin typeface="Times New Roman" panose="02020603050405020304" pitchFamily="18" charset="0"/>
                <a:cs typeface="Times New Roman" panose="02020603050405020304" pitchFamily="18" charset="0"/>
              </a:rPr>
              <a:t>Pray for people to be saved</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76200" y="273844"/>
            <a:ext cx="8915400" cy="1231106"/>
          </a:xfrm>
          <a:prstGeom prst="rect">
            <a:avLst/>
          </a:prstGeom>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Tree>
    <p:extLst>
      <p:ext uri="{BB962C8B-B14F-4D97-AF65-F5344CB8AC3E}">
        <p14:creationId xmlns:p14="http://schemas.microsoft.com/office/powerpoint/2010/main" val="211210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66950"/>
            <a:ext cx="85344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“Brothers and sisters, my heart’s desire and prayer to God concerning them is for their salvation.” (Romans 10:1)</a:t>
            </a:r>
          </a:p>
          <a:p>
            <a:pPr marL="285750" indent="-28575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76200" y="273844"/>
            <a:ext cx="8915400" cy="1231106"/>
          </a:xfrm>
          <a:prstGeom prst="rect">
            <a:avLst/>
          </a:prstGeom>
          <a:ln w="28575">
            <a:solidFill>
              <a:schemeClr val="tx1"/>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Tree>
    <p:extLst>
      <p:ext uri="{BB962C8B-B14F-4D97-AF65-F5344CB8AC3E}">
        <p14:creationId xmlns:p14="http://schemas.microsoft.com/office/powerpoint/2010/main" val="2020532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Biblical images of evangelism</a:t>
            </a:r>
          </a:p>
        </p:txBody>
      </p:sp>
      <p:sp>
        <p:nvSpPr>
          <p:cNvPr id="3" name="TextBox 2"/>
          <p:cNvSpPr txBox="1"/>
          <p:nvPr/>
        </p:nvSpPr>
        <p:spPr>
          <a:xfrm>
            <a:off x="762000" y="2038350"/>
            <a:ext cx="6858000" cy="80021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Evangelists are like fishermen</a:t>
            </a:r>
          </a:p>
          <a:p>
            <a:pPr lvl="1"/>
            <a:r>
              <a:rPr lang="en-US" i="1" dirty="0">
                <a:latin typeface="Times New Roman" panose="02020603050405020304" pitchFamily="18" charset="0"/>
                <a:cs typeface="Times New Roman" panose="02020603050405020304" pitchFamily="18" charset="0"/>
              </a:rPr>
              <a:t>“From now on you will be catching people!” </a:t>
            </a:r>
            <a:r>
              <a:rPr lang="en-US" dirty="0">
                <a:latin typeface="Times New Roman" panose="02020603050405020304" pitchFamily="18" charset="0"/>
                <a:cs typeface="Times New Roman" panose="02020603050405020304" pitchFamily="18" charset="0"/>
              </a:rPr>
              <a:t>(Luke 5:10)</a:t>
            </a:r>
          </a:p>
        </p:txBody>
      </p:sp>
    </p:spTree>
    <p:extLst>
      <p:ext uri="{BB962C8B-B14F-4D97-AF65-F5344CB8AC3E}">
        <p14:creationId xmlns:p14="http://schemas.microsoft.com/office/powerpoint/2010/main" val="1719657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Tree>
    <p:extLst>
      <p:ext uri="{BB962C8B-B14F-4D97-AF65-F5344CB8AC3E}">
        <p14:creationId xmlns:p14="http://schemas.microsoft.com/office/powerpoint/2010/main" val="2481704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with unbelievers.</a:t>
            </a:r>
          </a:p>
        </p:txBody>
      </p:sp>
    </p:spTree>
    <p:extLst>
      <p:ext uri="{BB962C8B-B14F-4D97-AF65-F5344CB8AC3E}">
        <p14:creationId xmlns:p14="http://schemas.microsoft.com/office/powerpoint/2010/main" val="27322699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120032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with unbelievers.</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prepares people to hear the gospel.</a:t>
            </a:r>
          </a:p>
          <a:p>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76653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with unbelievers.</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prepares people to hear the gospel.</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convicts people of sin.</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330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267765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“When he comes, he will convict the world about sin, righteousness, and judgment: About sin, because they do not believe in me; about righteousness, because I am going to the Father and you will no longer see me; and about judgment, because the ruler of this world has been judged.” (John 16:8–11)</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6316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2038350"/>
            <a:ext cx="8382000" cy="206210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with unbelievers.</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prepares people to hear the gospel.</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convicts people of sin.</a:t>
            </a:r>
          </a:p>
          <a:p>
            <a:pPr marL="914400" lvl="1"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accomplishes regeneration </a:t>
            </a:r>
          </a:p>
          <a:p>
            <a:pPr marL="914400" lvl="1" indent="-4572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834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1631216"/>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through believers </a:t>
            </a:r>
          </a:p>
          <a:p>
            <a:pPr lvl="1"/>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236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1200329"/>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through believers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empowers believers.</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1315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236988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through believers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empowers believers.</a:t>
            </a:r>
          </a:p>
          <a:p>
            <a:pPr lvl="1"/>
            <a:r>
              <a:rPr lang="en-US" sz="2400" i="1" dirty="0">
                <a:latin typeface="Times New Roman" panose="02020603050405020304" pitchFamily="18" charset="0"/>
                <a:cs typeface="Times New Roman" panose="02020603050405020304" pitchFamily="18" charset="0"/>
              </a:rPr>
              <a:t>“You will receive power when the Holy Spirit has come upon you.” </a:t>
            </a:r>
            <a:r>
              <a:rPr lang="en-US" sz="2400" dirty="0">
                <a:latin typeface="Times New Roman" panose="02020603050405020304" pitchFamily="18" charset="0"/>
                <a:cs typeface="Times New Roman" panose="02020603050405020304" pitchFamily="18" charset="0"/>
              </a:rPr>
              <a:t>(Acts1:8)</a:t>
            </a:r>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29597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3231654"/>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through believers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empowers believers.</a:t>
            </a:r>
          </a:p>
          <a:p>
            <a:pPr lvl="1"/>
            <a:r>
              <a:rPr lang="en-US" sz="2400" i="1" dirty="0">
                <a:latin typeface="Times New Roman" panose="02020603050405020304" pitchFamily="18" charset="0"/>
                <a:cs typeface="Times New Roman" panose="02020603050405020304" pitchFamily="18" charset="0"/>
              </a:rPr>
              <a:t>“You will receive power when the Holy Spirit has come upon you.” </a:t>
            </a:r>
            <a:r>
              <a:rPr lang="en-US" sz="2400" dirty="0">
                <a:latin typeface="Times New Roman" panose="02020603050405020304" pitchFamily="18" charset="0"/>
                <a:cs typeface="Times New Roman" panose="02020603050405020304" pitchFamily="18" charset="0"/>
              </a:rPr>
              <a:t>(Acts1:8)</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gives authority to believers.</a:t>
            </a:r>
          </a:p>
          <a:p>
            <a:pPr lvl="1"/>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935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Biblical images of evangelism</a:t>
            </a:r>
          </a:p>
        </p:txBody>
      </p:sp>
      <p:sp>
        <p:nvSpPr>
          <p:cNvPr id="3" name="TextBox 2"/>
          <p:cNvSpPr txBox="1"/>
          <p:nvPr/>
        </p:nvSpPr>
        <p:spPr>
          <a:xfrm>
            <a:off x="762000" y="2038350"/>
            <a:ext cx="6858000" cy="150810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Evangelists are like fishermen</a:t>
            </a:r>
          </a:p>
          <a:p>
            <a:pPr lvl="1"/>
            <a:r>
              <a:rPr lang="en-US" i="1" dirty="0">
                <a:latin typeface="Times New Roman" panose="02020603050405020304" pitchFamily="18" charset="0"/>
                <a:cs typeface="Times New Roman" panose="02020603050405020304" pitchFamily="18" charset="0"/>
              </a:rPr>
              <a:t>“From now on you will be catching people!” </a:t>
            </a:r>
            <a:r>
              <a:rPr lang="en-US" dirty="0">
                <a:latin typeface="Times New Roman" panose="02020603050405020304" pitchFamily="18" charset="0"/>
                <a:cs typeface="Times New Roman" panose="02020603050405020304" pitchFamily="18" charset="0"/>
              </a:rPr>
              <a:t>(Luke 5:10)</a:t>
            </a:r>
          </a:p>
          <a:p>
            <a:r>
              <a:rPr lang="en-US" sz="2800" dirty="0">
                <a:latin typeface="Times New Roman" panose="02020603050405020304" pitchFamily="18" charset="0"/>
                <a:cs typeface="Times New Roman" panose="02020603050405020304" pitchFamily="18" charset="0"/>
              </a:rPr>
              <a:t>Evangelists are like farmers </a:t>
            </a:r>
          </a:p>
          <a:p>
            <a:pPr lvl="1"/>
            <a:r>
              <a:rPr lang="en-US" i="1" dirty="0">
                <a:latin typeface="Times New Roman" panose="02020603050405020304" pitchFamily="18" charset="0"/>
                <a:cs typeface="Times New Roman" panose="02020603050405020304" pitchFamily="18" charset="0"/>
              </a:rPr>
              <a:t>“The sower went out to sow” </a:t>
            </a:r>
            <a:r>
              <a:rPr lang="en-US" dirty="0">
                <a:latin typeface="Times New Roman" panose="02020603050405020304" pitchFamily="18" charset="0"/>
                <a:cs typeface="Times New Roman" panose="02020603050405020304" pitchFamily="18" charset="0"/>
              </a:rPr>
              <a:t>(Mark 4:1-20) </a:t>
            </a:r>
          </a:p>
        </p:txBody>
      </p:sp>
    </p:spTree>
    <p:extLst>
      <p:ext uri="{BB962C8B-B14F-4D97-AF65-F5344CB8AC3E}">
        <p14:creationId xmlns:p14="http://schemas.microsoft.com/office/powerpoint/2010/main" val="697422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1581150"/>
            <a:ext cx="8382000" cy="433965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works through believers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empowers believers.</a:t>
            </a:r>
          </a:p>
          <a:p>
            <a:pPr lvl="1"/>
            <a:r>
              <a:rPr lang="en-US" sz="2400" i="1" dirty="0">
                <a:latin typeface="Times New Roman" panose="02020603050405020304" pitchFamily="18" charset="0"/>
                <a:cs typeface="Times New Roman" panose="02020603050405020304" pitchFamily="18" charset="0"/>
              </a:rPr>
              <a:t>“You will receive power when the Holy Spirit has come upon you.” </a:t>
            </a:r>
            <a:r>
              <a:rPr lang="en-US" sz="2400" dirty="0">
                <a:latin typeface="Times New Roman" panose="02020603050405020304" pitchFamily="18" charset="0"/>
                <a:cs typeface="Times New Roman" panose="02020603050405020304" pitchFamily="18" charset="0"/>
              </a:rPr>
              <a:t>(Acts1:8)</a:t>
            </a:r>
          </a:p>
          <a:p>
            <a:pPr marL="342900" indent="-3429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Holy Spirit gives authority to believers.</a:t>
            </a:r>
          </a:p>
          <a:p>
            <a:pPr lvl="1"/>
            <a:r>
              <a:rPr lang="en-US" sz="2400" dirty="0">
                <a:latin typeface="Times New Roman" panose="02020603050405020304" pitchFamily="18" charset="0"/>
                <a:cs typeface="Times New Roman" panose="02020603050405020304" pitchFamily="18" charset="0"/>
              </a:rPr>
              <a:t>Jesus claimed all authority belonged to Him, yet He shares it with His followers for kingdom purposes (Matthew 28:18-20).</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lvl="1"/>
            <a:endParaRPr lang="en-US"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2307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2114550"/>
            <a:ext cx="8382000" cy="138499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empowers believers.</a:t>
            </a:r>
          </a:p>
          <a:p>
            <a:r>
              <a:rPr lang="en-US" sz="2800" dirty="0">
                <a:latin typeface="Times New Roman" panose="02020603050405020304" pitchFamily="18" charset="0"/>
                <a:cs typeface="Times New Roman" panose="02020603050405020304" pitchFamily="18" charset="0"/>
              </a:rPr>
              <a:t>The Holy Spirit gives authority to believers. </a:t>
            </a:r>
          </a:p>
          <a:p>
            <a:r>
              <a:rPr lang="en-US" sz="2800" dirty="0">
                <a:latin typeface="Times New Roman" panose="02020603050405020304" pitchFamily="18" charset="0"/>
                <a:cs typeface="Times New Roman" panose="02020603050405020304" pitchFamily="18" charset="0"/>
              </a:rPr>
              <a:t>The Holy Spirit gives wisdom to believers.</a:t>
            </a:r>
          </a:p>
        </p:txBody>
      </p:sp>
    </p:spTree>
    <p:extLst>
      <p:ext uri="{BB962C8B-B14F-4D97-AF65-F5344CB8AC3E}">
        <p14:creationId xmlns:p14="http://schemas.microsoft.com/office/powerpoint/2010/main" val="682303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Spiritual resources for evangelistic effectiveness</a:t>
            </a:r>
          </a:p>
        </p:txBody>
      </p:sp>
      <p:sp>
        <p:nvSpPr>
          <p:cNvPr id="3" name="TextBox 2"/>
          <p:cNvSpPr txBox="1"/>
          <p:nvPr/>
        </p:nvSpPr>
        <p:spPr>
          <a:xfrm>
            <a:off x="533400" y="2114550"/>
            <a:ext cx="8382000" cy="261610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The Holy Spirit empowers believers.</a:t>
            </a:r>
          </a:p>
          <a:p>
            <a:r>
              <a:rPr lang="en-US" sz="2800" dirty="0">
                <a:latin typeface="Times New Roman" panose="02020603050405020304" pitchFamily="18" charset="0"/>
                <a:cs typeface="Times New Roman" panose="02020603050405020304" pitchFamily="18" charset="0"/>
              </a:rPr>
              <a:t>The Holy Spirit gives authority to believers. </a:t>
            </a:r>
          </a:p>
          <a:p>
            <a:r>
              <a:rPr lang="en-US" sz="2800" dirty="0">
                <a:latin typeface="Times New Roman" panose="02020603050405020304" pitchFamily="18" charset="0"/>
                <a:cs typeface="Times New Roman" panose="02020603050405020304" pitchFamily="18" charset="0"/>
              </a:rPr>
              <a:t>The Holy Spirit gives wisdom to believers.</a:t>
            </a:r>
          </a:p>
          <a:p>
            <a:pPr marL="342900" indent="-342900">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“Whenever they bring you before synagogues and rulers and authorities, don’t worry about how you should defend yourselves or what you should say. For the Holy Spirit will teach you at that very hour what must be said.” (Luke 12:11-12).</a:t>
            </a:r>
          </a:p>
        </p:txBody>
      </p:sp>
    </p:spTree>
    <p:extLst>
      <p:ext uri="{BB962C8B-B14F-4D97-AF65-F5344CB8AC3E}">
        <p14:creationId xmlns:p14="http://schemas.microsoft.com/office/powerpoint/2010/main" val="24624712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686800" cy="954107"/>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p:txBody>
      </p:sp>
    </p:spTree>
    <p:extLst>
      <p:ext uri="{BB962C8B-B14F-4D97-AF65-F5344CB8AC3E}">
        <p14:creationId xmlns:p14="http://schemas.microsoft.com/office/powerpoint/2010/main" val="2658177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6868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a:t>
            </a:r>
            <a:r>
              <a:rPr lang="en-US" sz="2800" b="1" dirty="0">
                <a:latin typeface="Times New Roman" panose="02020603050405020304" pitchFamily="18" charset="0"/>
                <a:cs typeface="Times New Roman" panose="02020603050405020304" pitchFamily="18" charset="0"/>
              </a:rPr>
              <a:t>first aspect </a:t>
            </a:r>
            <a:r>
              <a:rPr lang="en-US" sz="2800" dirty="0">
                <a:latin typeface="Times New Roman" panose="02020603050405020304" pitchFamily="18" charset="0"/>
                <a:cs typeface="Times New Roman" panose="02020603050405020304" pitchFamily="18" charset="0"/>
              </a:rPr>
              <a:t>of being filled with the Spirit is conversion. </a:t>
            </a:r>
          </a:p>
        </p:txBody>
      </p:sp>
    </p:spTree>
    <p:extLst>
      <p:ext uri="{BB962C8B-B14F-4D97-AF65-F5344CB8AC3E}">
        <p14:creationId xmlns:p14="http://schemas.microsoft.com/office/powerpoint/2010/main" val="1602126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686800" cy="390876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a:t>
            </a:r>
            <a:r>
              <a:rPr lang="en-US" sz="2800" b="1" dirty="0">
                <a:latin typeface="Times New Roman" panose="02020603050405020304" pitchFamily="18" charset="0"/>
                <a:cs typeface="Times New Roman" panose="02020603050405020304" pitchFamily="18" charset="0"/>
              </a:rPr>
              <a:t>first aspect </a:t>
            </a:r>
            <a:r>
              <a:rPr lang="en-US" sz="2800" dirty="0">
                <a:latin typeface="Times New Roman" panose="02020603050405020304" pitchFamily="18" charset="0"/>
                <a:cs typeface="Times New Roman" panose="02020603050405020304" pitchFamily="18" charset="0"/>
              </a:rPr>
              <a:t>of being filled with the Spirit is conversion. </a:t>
            </a:r>
          </a:p>
          <a:p>
            <a:pPr lvl="1"/>
            <a:r>
              <a:rPr lang="en-US" sz="2400" dirty="0">
                <a:latin typeface="Times New Roman" panose="02020603050405020304" pitchFamily="18" charset="0"/>
                <a:cs typeface="Times New Roman" panose="02020603050405020304" pitchFamily="18" charset="0"/>
              </a:rPr>
              <a:t>“For all those led by God’s Spirit are God’s sons. For you did not receive a spirit of slavery to fall back into fear. Instead, you received the Spirit of adoption, by whom we cry out, ‘Abba, Father!’ The Spirit himself testifies together with our spirit that we are God’s children.” (Romans 8:14–16)</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2748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915400" cy="181588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a:t>
            </a:r>
            <a:r>
              <a:rPr lang="en-US" sz="2800" b="1" dirty="0">
                <a:latin typeface="Times New Roman" panose="02020603050405020304" pitchFamily="18" charset="0"/>
                <a:cs typeface="Times New Roman" panose="02020603050405020304" pitchFamily="18" charset="0"/>
              </a:rPr>
              <a:t>second aspect </a:t>
            </a:r>
            <a:r>
              <a:rPr lang="en-US" sz="2800" dirty="0">
                <a:latin typeface="Times New Roman" panose="02020603050405020304" pitchFamily="18" charset="0"/>
                <a:cs typeface="Times New Roman" panose="02020603050405020304" pitchFamily="18" charset="0"/>
              </a:rPr>
              <a:t>of being filled with the Spirit is surrendering control of your life</a:t>
            </a:r>
          </a:p>
        </p:txBody>
      </p:sp>
    </p:spTree>
    <p:extLst>
      <p:ext uri="{BB962C8B-B14F-4D97-AF65-F5344CB8AC3E}">
        <p14:creationId xmlns:p14="http://schemas.microsoft.com/office/powerpoint/2010/main" val="2126319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915400" cy="255454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a:t>
            </a:r>
            <a:r>
              <a:rPr lang="en-US" sz="2800" b="1" dirty="0">
                <a:latin typeface="Times New Roman" panose="02020603050405020304" pitchFamily="18" charset="0"/>
                <a:cs typeface="Times New Roman" panose="02020603050405020304" pitchFamily="18" charset="0"/>
              </a:rPr>
              <a:t>second aspect </a:t>
            </a:r>
            <a:r>
              <a:rPr lang="en-US" sz="2800" dirty="0">
                <a:latin typeface="Times New Roman" panose="02020603050405020304" pitchFamily="18" charset="0"/>
                <a:cs typeface="Times New Roman" panose="02020603050405020304" pitchFamily="18" charset="0"/>
              </a:rPr>
              <a:t>of being filled with the Spirit is surrendering control of your life </a:t>
            </a:r>
          </a:p>
          <a:p>
            <a:pPr lvl="1"/>
            <a:r>
              <a:rPr lang="en-US" sz="2400" dirty="0">
                <a:latin typeface="Times New Roman" panose="02020603050405020304" pitchFamily="18" charset="0"/>
                <a:cs typeface="Times New Roman" panose="02020603050405020304" pitchFamily="18" charset="0"/>
              </a:rPr>
              <a:t>“And don’t get drunk with wine, which leads to reckless living, but be filled by the Spirit.” (Ephesians 5:18)</a:t>
            </a:r>
          </a:p>
        </p:txBody>
      </p:sp>
    </p:spTree>
    <p:extLst>
      <p:ext uri="{BB962C8B-B14F-4D97-AF65-F5344CB8AC3E}">
        <p14:creationId xmlns:p14="http://schemas.microsoft.com/office/powerpoint/2010/main" val="276732364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382000" cy="169277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third aspect </a:t>
            </a:r>
            <a:r>
              <a:rPr lang="en-US" sz="2400" dirty="0">
                <a:latin typeface="Times New Roman" panose="02020603050405020304" pitchFamily="18" charset="0"/>
                <a:cs typeface="Times New Roman" panose="02020603050405020304" pitchFamily="18" charset="0"/>
              </a:rPr>
              <a:t>of being filled with the Spirit is confessing sin and stopping sinful behavior.</a:t>
            </a:r>
          </a:p>
        </p:txBody>
      </p:sp>
    </p:spTree>
    <p:extLst>
      <p:ext uri="{BB962C8B-B14F-4D97-AF65-F5344CB8AC3E}">
        <p14:creationId xmlns:p14="http://schemas.microsoft.com/office/powerpoint/2010/main" val="1313667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382000" cy="2062103"/>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third aspect </a:t>
            </a:r>
            <a:r>
              <a:rPr lang="en-US" sz="2400" dirty="0">
                <a:latin typeface="Times New Roman" panose="02020603050405020304" pitchFamily="18" charset="0"/>
                <a:cs typeface="Times New Roman" panose="02020603050405020304" pitchFamily="18" charset="0"/>
              </a:rPr>
              <a:t>of being filled with the Spirit is confessing sin and stopping sinful behavior.</a:t>
            </a:r>
          </a:p>
          <a:p>
            <a:pPr lvl="1"/>
            <a:r>
              <a:rPr lang="en-US" sz="2400" dirty="0">
                <a:latin typeface="Times New Roman" panose="02020603050405020304" pitchFamily="18" charset="0"/>
                <a:cs typeface="Times New Roman" panose="02020603050405020304" pitchFamily="18" charset="0"/>
              </a:rPr>
              <a:t>“Don’t quench the Spirit.” (1 Thessalonians 5:19)</a:t>
            </a:r>
          </a:p>
        </p:txBody>
      </p:sp>
    </p:spTree>
    <p:extLst>
      <p:ext uri="{BB962C8B-B14F-4D97-AF65-F5344CB8AC3E}">
        <p14:creationId xmlns:p14="http://schemas.microsoft.com/office/powerpoint/2010/main" val="4660987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Biblical images of evangelism</a:t>
            </a:r>
          </a:p>
        </p:txBody>
      </p:sp>
      <p:sp>
        <p:nvSpPr>
          <p:cNvPr id="3" name="TextBox 2"/>
          <p:cNvSpPr txBox="1"/>
          <p:nvPr/>
        </p:nvSpPr>
        <p:spPr>
          <a:xfrm>
            <a:off x="762000" y="2038350"/>
            <a:ext cx="6858000" cy="2862322"/>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Evangelists are like fishermen</a:t>
            </a:r>
          </a:p>
          <a:p>
            <a:pPr lvl="1"/>
            <a:r>
              <a:rPr lang="en-US" i="1" dirty="0">
                <a:latin typeface="Times New Roman" panose="02020603050405020304" pitchFamily="18" charset="0"/>
                <a:cs typeface="Times New Roman" panose="02020603050405020304" pitchFamily="18" charset="0"/>
              </a:rPr>
              <a:t>“From now on you will be catching people!” </a:t>
            </a:r>
            <a:r>
              <a:rPr lang="en-US" dirty="0">
                <a:latin typeface="Times New Roman" panose="02020603050405020304" pitchFamily="18" charset="0"/>
                <a:cs typeface="Times New Roman" panose="02020603050405020304" pitchFamily="18" charset="0"/>
              </a:rPr>
              <a:t>(Luke 5:10)</a:t>
            </a:r>
          </a:p>
          <a:p>
            <a:r>
              <a:rPr lang="en-US" sz="2800" dirty="0">
                <a:latin typeface="Times New Roman" panose="02020603050405020304" pitchFamily="18" charset="0"/>
                <a:cs typeface="Times New Roman" panose="02020603050405020304" pitchFamily="18" charset="0"/>
              </a:rPr>
              <a:t>Evangelists are like farmers </a:t>
            </a:r>
          </a:p>
          <a:p>
            <a:pPr lvl="1"/>
            <a:r>
              <a:rPr lang="en-US" i="1" dirty="0">
                <a:latin typeface="Times New Roman" panose="02020603050405020304" pitchFamily="18" charset="0"/>
                <a:cs typeface="Times New Roman" panose="02020603050405020304" pitchFamily="18" charset="0"/>
              </a:rPr>
              <a:t>“The sower went out to sow” </a:t>
            </a:r>
            <a:r>
              <a:rPr lang="en-US" dirty="0">
                <a:latin typeface="Times New Roman" panose="02020603050405020304" pitchFamily="18" charset="0"/>
                <a:cs typeface="Times New Roman" panose="02020603050405020304" pitchFamily="18" charset="0"/>
              </a:rPr>
              <a:t>(Mark 4:1-20) </a:t>
            </a:r>
          </a:p>
          <a:p>
            <a:r>
              <a:rPr lang="en-US" sz="2800" dirty="0">
                <a:latin typeface="Times New Roman" panose="02020603050405020304" pitchFamily="18" charset="0"/>
                <a:cs typeface="Times New Roman" panose="02020603050405020304" pitchFamily="18" charset="0"/>
              </a:rPr>
              <a:t>Evangelists are like witnesses </a:t>
            </a:r>
          </a:p>
          <a:p>
            <a:pPr lvl="1"/>
            <a:r>
              <a:rPr lang="en-US" i="1" dirty="0">
                <a:latin typeface="Times New Roman" panose="02020603050405020304" pitchFamily="18" charset="0"/>
                <a:cs typeface="Times New Roman" panose="02020603050405020304" pitchFamily="18" charset="0"/>
              </a:rPr>
              <a:t>“You will be my witnesses in Jerusalem, in all Judea and Samaria, and to the ends of the earth.” </a:t>
            </a:r>
            <a:r>
              <a:rPr lang="en-US" dirty="0">
                <a:latin typeface="Times New Roman" panose="02020603050405020304" pitchFamily="18" charset="0"/>
                <a:cs typeface="Times New Roman" panose="02020603050405020304" pitchFamily="18" charset="0"/>
              </a:rPr>
              <a:t>(Acts 1:8)</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13996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382000" cy="243143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457200" indent="-4572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third aspect </a:t>
            </a:r>
            <a:r>
              <a:rPr lang="en-US" sz="2400" dirty="0">
                <a:latin typeface="Times New Roman" panose="02020603050405020304" pitchFamily="18" charset="0"/>
                <a:cs typeface="Times New Roman" panose="02020603050405020304" pitchFamily="18" charset="0"/>
              </a:rPr>
              <a:t>of being filled with the Spirit is confessing sin and stopping sinful behavior.</a:t>
            </a:r>
          </a:p>
          <a:p>
            <a:pPr lvl="1"/>
            <a:r>
              <a:rPr lang="en-US" sz="2400" dirty="0">
                <a:latin typeface="Times New Roman" panose="02020603050405020304" pitchFamily="18" charset="0"/>
                <a:cs typeface="Times New Roman" panose="02020603050405020304" pitchFamily="18" charset="0"/>
              </a:rPr>
              <a:t>“Don’t quench the Spirit.” (1 Thessalonians 5:19)</a:t>
            </a:r>
          </a:p>
          <a:p>
            <a:pPr lvl="1"/>
            <a:r>
              <a:rPr lang="en-US" sz="2400" dirty="0">
                <a:latin typeface="Times New Roman" panose="02020603050405020304" pitchFamily="18" charset="0"/>
                <a:cs typeface="Times New Roman" panose="02020603050405020304" pitchFamily="18" charset="0"/>
              </a:rPr>
              <a:t>“And don’t grieve God’s Holy Spirit.” (Ephesians 4:30)</a:t>
            </a:r>
          </a:p>
        </p:txBody>
      </p:sp>
    </p:spTree>
    <p:extLst>
      <p:ext uri="{BB962C8B-B14F-4D97-AF65-F5344CB8AC3E}">
        <p14:creationId xmlns:p14="http://schemas.microsoft.com/office/powerpoint/2010/main" val="42626705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382000" cy="1692771"/>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Final aspect </a:t>
            </a:r>
            <a:r>
              <a:rPr lang="en-US" sz="2400" dirty="0">
                <a:latin typeface="Times New Roman" panose="02020603050405020304" pitchFamily="18" charset="0"/>
                <a:cs typeface="Times New Roman" panose="02020603050405020304" pitchFamily="18" charset="0"/>
              </a:rPr>
              <a:t>of being filled with the Spirit is accepting His filling by faith.</a:t>
            </a:r>
          </a:p>
        </p:txBody>
      </p:sp>
    </p:spTree>
    <p:extLst>
      <p:ext uri="{BB962C8B-B14F-4D97-AF65-F5344CB8AC3E}">
        <p14:creationId xmlns:p14="http://schemas.microsoft.com/office/powerpoint/2010/main" val="3207750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0025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Experience the Holy Spirit</a:t>
            </a:r>
          </a:p>
        </p:txBody>
      </p:sp>
      <p:sp>
        <p:nvSpPr>
          <p:cNvPr id="3" name="TextBox 2"/>
          <p:cNvSpPr txBox="1"/>
          <p:nvPr/>
        </p:nvSpPr>
        <p:spPr>
          <a:xfrm>
            <a:off x="228600" y="1276350"/>
            <a:ext cx="8382000" cy="2431435"/>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Several aspects (not steps) of being filled with                          the Holy Spirit.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a:t>
            </a:r>
            <a:r>
              <a:rPr lang="en-US" sz="2400" b="1" dirty="0">
                <a:latin typeface="Times New Roman" panose="02020603050405020304" pitchFamily="18" charset="0"/>
                <a:cs typeface="Times New Roman" panose="02020603050405020304" pitchFamily="18" charset="0"/>
              </a:rPr>
              <a:t>Final aspect </a:t>
            </a:r>
            <a:r>
              <a:rPr lang="en-US" sz="2400" dirty="0">
                <a:latin typeface="Times New Roman" panose="02020603050405020304" pitchFamily="18" charset="0"/>
                <a:cs typeface="Times New Roman" panose="02020603050405020304" pitchFamily="18" charset="0"/>
              </a:rPr>
              <a:t>of being filled with the Spirit is accepting His filling by faith. </a:t>
            </a:r>
          </a:p>
          <a:p>
            <a:pPr lvl="1"/>
            <a:r>
              <a:rPr lang="en-US" sz="2400" dirty="0">
                <a:latin typeface="Times New Roman" panose="02020603050405020304" pitchFamily="18" charset="0"/>
                <a:cs typeface="Times New Roman" panose="02020603050405020304" pitchFamily="18" charset="0"/>
              </a:rPr>
              <a:t>“Just as you have received Christ Jesus as Lord, continue to walk in him.” (Colossians 2:6)</a:t>
            </a:r>
          </a:p>
        </p:txBody>
      </p:sp>
    </p:spTree>
    <p:extLst>
      <p:ext uri="{BB962C8B-B14F-4D97-AF65-F5344CB8AC3E}">
        <p14:creationId xmlns:p14="http://schemas.microsoft.com/office/powerpoint/2010/main" val="3089370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742950"/>
            <a:ext cx="5667375" cy="2743200"/>
          </a:xfrm>
          <a:prstGeom prst="rect">
            <a:avLst/>
          </a:prstGeom>
        </p:spPr>
      </p:pic>
      <p:sp>
        <p:nvSpPr>
          <p:cNvPr id="7" name="Rectangle 6"/>
          <p:cNvSpPr/>
          <p:nvPr/>
        </p:nvSpPr>
        <p:spPr>
          <a:xfrm>
            <a:off x="3243212" y="3717607"/>
            <a:ext cx="1342803" cy="369332"/>
          </a:xfrm>
          <a:prstGeom prst="rect">
            <a:avLst/>
          </a:prstGeom>
        </p:spPr>
        <p:txBody>
          <a:bodyPr wrap="none">
            <a:spAutoFit/>
          </a:bodyPr>
          <a:lstStyle/>
          <a:p>
            <a:pPr algn="l" fontAlgn="auto">
              <a:spcBef>
                <a:spcPts val="0"/>
              </a:spcBef>
              <a:spcAft>
                <a:spcPts val="0"/>
              </a:spcAft>
            </a:pPr>
            <a:r>
              <a:rPr lang="en-US" sz="1800" dirty="0">
                <a:solidFill>
                  <a:srgbClr val="FFFFFF"/>
                </a:solidFill>
                <a:latin typeface="Times New Roman" panose="02020603050405020304" pitchFamily="18" charset="0"/>
                <a:ea typeface="+mn-ea"/>
                <a:cs typeface="Times New Roman" panose="02020603050405020304" pitchFamily="18" charset="0"/>
              </a:rPr>
              <a:t>www.gs.edu</a:t>
            </a:r>
            <a:endParaRPr lang="en-US" sz="1500" dirty="0">
              <a:solidFill>
                <a:srgbClr val="FFFFFF"/>
              </a:solidFill>
              <a:latin typeface="Times New Roman" panose="02020603050405020304" pitchFamily="18" charset="0"/>
              <a:ea typeface="+mn-ea"/>
              <a:cs typeface="Times New Roman" panose="02020603050405020304" pitchFamily="18" charset="0"/>
            </a:endParaRPr>
          </a:p>
        </p:txBody>
      </p:sp>
      <p:sp>
        <p:nvSpPr>
          <p:cNvPr id="8" name="Oval 139"/>
          <p:cNvSpPr>
            <a:spLocks noChangeArrowheads="1"/>
          </p:cNvSpPr>
          <p:nvPr/>
        </p:nvSpPr>
        <p:spPr bwMode="auto">
          <a:xfrm>
            <a:off x="2951763" y="3747390"/>
            <a:ext cx="327221" cy="327221"/>
          </a:xfrm>
          <a:prstGeom prst="ellipse">
            <a:avLst/>
          </a:prstGeom>
          <a:noFill/>
          <a:ln w="19050">
            <a:solidFill>
              <a:srgbClr val="FFFFFF"/>
            </a:solidFill>
          </a:ln>
        </p:spPr>
        <p:txBody>
          <a:bodyPr vert="horz" wrap="square" lIns="68580" tIns="34290" rIns="68580" bIns="34290" numCol="1" anchor="t" anchorCtr="0" compatLnSpc="1">
            <a:prstTxWarp prst="textNoShape">
              <a:avLst/>
            </a:prstTxWarp>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FFFFFF"/>
              </a:solidFill>
              <a:effectLst/>
              <a:uLnTx/>
              <a:uFillTx/>
              <a:latin typeface="Tahoma"/>
              <a:ea typeface="+mn-ea"/>
            </a:endParaRPr>
          </a:p>
        </p:txBody>
      </p:sp>
      <p:sp>
        <p:nvSpPr>
          <p:cNvPr id="9" name="Freeform 140"/>
          <p:cNvSpPr>
            <a:spLocks noEditPoints="1"/>
          </p:cNvSpPr>
          <p:nvPr/>
        </p:nvSpPr>
        <p:spPr bwMode="auto">
          <a:xfrm>
            <a:off x="3057195" y="3810263"/>
            <a:ext cx="131357" cy="205246"/>
          </a:xfrm>
          <a:custGeom>
            <a:avLst/>
            <a:gdLst>
              <a:gd name="T0" fmla="*/ 155 w 155"/>
              <a:gd name="T1" fmla="*/ 76 h 242"/>
              <a:gd name="T2" fmla="*/ 155 w 155"/>
              <a:gd name="T3" fmla="*/ 76 h 242"/>
              <a:gd name="T4" fmla="*/ 78 w 155"/>
              <a:gd name="T5" fmla="*/ 0 h 242"/>
              <a:gd name="T6" fmla="*/ 0 w 155"/>
              <a:gd name="T7" fmla="*/ 76 h 242"/>
              <a:gd name="T8" fmla="*/ 0 w 155"/>
              <a:gd name="T9" fmla="*/ 76 h 242"/>
              <a:gd name="T10" fmla="*/ 0 w 155"/>
              <a:gd name="T11" fmla="*/ 79 h 242"/>
              <a:gd name="T12" fmla="*/ 46 w 155"/>
              <a:gd name="T13" fmla="*/ 156 h 242"/>
              <a:gd name="T14" fmla="*/ 78 w 155"/>
              <a:gd name="T15" fmla="*/ 242 h 242"/>
              <a:gd name="T16" fmla="*/ 109 w 155"/>
              <a:gd name="T17" fmla="*/ 156 h 242"/>
              <a:gd name="T18" fmla="*/ 155 w 155"/>
              <a:gd name="T19" fmla="*/ 79 h 242"/>
              <a:gd name="T20" fmla="*/ 155 w 155"/>
              <a:gd name="T21" fmla="*/ 76 h 242"/>
              <a:gd name="T22" fmla="*/ 78 w 155"/>
              <a:gd name="T23" fmla="*/ 100 h 242"/>
              <a:gd name="T24" fmla="*/ 54 w 155"/>
              <a:gd name="T25" fmla="*/ 76 h 242"/>
              <a:gd name="T26" fmla="*/ 78 w 155"/>
              <a:gd name="T27" fmla="*/ 53 h 242"/>
              <a:gd name="T28" fmla="*/ 101 w 155"/>
              <a:gd name="T29" fmla="*/ 76 h 242"/>
              <a:gd name="T30" fmla="*/ 78 w 155"/>
              <a:gd name="T31" fmla="*/ 10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5" h="242">
                <a:moveTo>
                  <a:pt x="155" y="76"/>
                </a:moveTo>
                <a:cubicBezTo>
                  <a:pt x="155" y="76"/>
                  <a:pt x="155" y="76"/>
                  <a:pt x="155" y="76"/>
                </a:cubicBezTo>
                <a:cubicBezTo>
                  <a:pt x="153" y="34"/>
                  <a:pt x="119" y="1"/>
                  <a:pt x="78" y="0"/>
                </a:cubicBezTo>
                <a:cubicBezTo>
                  <a:pt x="36" y="1"/>
                  <a:pt x="2" y="34"/>
                  <a:pt x="0" y="76"/>
                </a:cubicBezTo>
                <a:cubicBezTo>
                  <a:pt x="0" y="76"/>
                  <a:pt x="0" y="76"/>
                  <a:pt x="0" y="76"/>
                </a:cubicBezTo>
                <a:cubicBezTo>
                  <a:pt x="0" y="77"/>
                  <a:pt x="0" y="78"/>
                  <a:pt x="0" y="79"/>
                </a:cubicBezTo>
                <a:cubicBezTo>
                  <a:pt x="0" y="111"/>
                  <a:pt x="26" y="130"/>
                  <a:pt x="46" y="156"/>
                </a:cubicBezTo>
                <a:cubicBezTo>
                  <a:pt x="70" y="186"/>
                  <a:pt x="78" y="242"/>
                  <a:pt x="78" y="242"/>
                </a:cubicBezTo>
                <a:cubicBezTo>
                  <a:pt x="78" y="242"/>
                  <a:pt x="86" y="186"/>
                  <a:pt x="109" y="156"/>
                </a:cubicBezTo>
                <a:cubicBezTo>
                  <a:pt x="129" y="130"/>
                  <a:pt x="155" y="111"/>
                  <a:pt x="155" y="79"/>
                </a:cubicBezTo>
                <a:cubicBezTo>
                  <a:pt x="155" y="78"/>
                  <a:pt x="155" y="77"/>
                  <a:pt x="155" y="76"/>
                </a:cubicBezTo>
                <a:close/>
                <a:moveTo>
                  <a:pt x="78" y="100"/>
                </a:moveTo>
                <a:cubicBezTo>
                  <a:pt x="65" y="100"/>
                  <a:pt x="54" y="89"/>
                  <a:pt x="54" y="76"/>
                </a:cubicBezTo>
                <a:cubicBezTo>
                  <a:pt x="54" y="63"/>
                  <a:pt x="65" y="53"/>
                  <a:pt x="78" y="53"/>
                </a:cubicBezTo>
                <a:cubicBezTo>
                  <a:pt x="91" y="53"/>
                  <a:pt x="101" y="63"/>
                  <a:pt x="101" y="76"/>
                </a:cubicBezTo>
                <a:cubicBezTo>
                  <a:pt x="101" y="89"/>
                  <a:pt x="91" y="100"/>
                  <a:pt x="78" y="100"/>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FFFFFF"/>
              </a:solidFill>
              <a:effectLst/>
              <a:uLnTx/>
              <a:uFillTx/>
              <a:latin typeface="Tahoma"/>
              <a:ea typeface="+mn-ea"/>
            </a:endParaRPr>
          </a:p>
        </p:txBody>
      </p:sp>
      <p:sp>
        <p:nvSpPr>
          <p:cNvPr id="10" name="Rectangle 9"/>
          <p:cNvSpPr/>
          <p:nvPr/>
        </p:nvSpPr>
        <p:spPr>
          <a:xfrm>
            <a:off x="5302367" y="3677144"/>
            <a:ext cx="1235916" cy="369332"/>
          </a:xfrm>
          <a:prstGeom prst="rect">
            <a:avLst/>
          </a:prstGeom>
        </p:spPr>
        <p:txBody>
          <a:bodyPr wrap="none">
            <a:spAutoFit/>
          </a:bodyPr>
          <a:lstStyle/>
          <a:p>
            <a:pPr algn="l" fontAlgn="auto">
              <a:spcBef>
                <a:spcPts val="0"/>
              </a:spcBef>
              <a:spcAft>
                <a:spcPts val="0"/>
              </a:spcAft>
            </a:pPr>
            <a:r>
              <a:rPr lang="en-US" sz="1800" dirty="0">
                <a:solidFill>
                  <a:srgbClr val="FFFFFF"/>
                </a:solidFill>
                <a:latin typeface="Times New Roman" panose="02020603050405020304" pitchFamily="18" charset="0"/>
                <a:ea typeface="+mn-ea"/>
                <a:cs typeface="Times New Roman" panose="02020603050405020304" pitchFamily="18" charset="0"/>
              </a:rPr>
              <a:t>@</a:t>
            </a:r>
            <a:r>
              <a:rPr lang="en-US" sz="1800" dirty="0" err="1">
                <a:solidFill>
                  <a:srgbClr val="FFFFFF"/>
                </a:solidFill>
                <a:latin typeface="Times New Roman" panose="02020603050405020304" pitchFamily="18" charset="0"/>
                <a:ea typeface="+mn-ea"/>
                <a:cs typeface="Times New Roman" panose="02020603050405020304" pitchFamily="18" charset="0"/>
              </a:rPr>
              <a:t>Jeff_Iorg</a:t>
            </a:r>
            <a:endParaRPr lang="en-US" sz="1800" dirty="0">
              <a:solidFill>
                <a:srgbClr val="FFFFFF"/>
              </a:solidFill>
              <a:latin typeface="Times New Roman" panose="02020603050405020304" pitchFamily="18" charset="0"/>
              <a:ea typeface="+mn-ea"/>
              <a:cs typeface="Times New Roman" panose="02020603050405020304" pitchFamily="18" charset="0"/>
            </a:endParaRPr>
          </a:p>
        </p:txBody>
      </p:sp>
      <p:sp>
        <p:nvSpPr>
          <p:cNvPr id="11" name="Freeform 104"/>
          <p:cNvSpPr>
            <a:spLocks/>
          </p:cNvSpPr>
          <p:nvPr/>
        </p:nvSpPr>
        <p:spPr bwMode="auto">
          <a:xfrm>
            <a:off x="5015772" y="3695413"/>
            <a:ext cx="327221" cy="327221"/>
          </a:xfrm>
          <a:custGeom>
            <a:avLst/>
            <a:gdLst>
              <a:gd name="T0" fmla="*/ 47 w 320"/>
              <a:gd name="T1" fmla="*/ 273 h 320"/>
              <a:gd name="T2" fmla="*/ 160 w 320"/>
              <a:gd name="T3" fmla="*/ 320 h 320"/>
              <a:gd name="T4" fmla="*/ 273 w 320"/>
              <a:gd name="T5" fmla="*/ 273 h 320"/>
              <a:gd name="T6" fmla="*/ 320 w 320"/>
              <a:gd name="T7" fmla="*/ 160 h 320"/>
              <a:gd name="T8" fmla="*/ 273 w 320"/>
              <a:gd name="T9" fmla="*/ 47 h 320"/>
              <a:gd name="T10" fmla="*/ 160 w 320"/>
              <a:gd name="T11" fmla="*/ 0 h 320"/>
              <a:gd name="T12" fmla="*/ 47 w 320"/>
              <a:gd name="T13" fmla="*/ 47 h 320"/>
              <a:gd name="T14" fmla="*/ 0 w 320"/>
              <a:gd name="T15" fmla="*/ 160 h 320"/>
              <a:gd name="T16" fmla="*/ 47 w 320"/>
              <a:gd name="T17" fmla="*/ 273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0" h="320">
                <a:moveTo>
                  <a:pt x="47" y="273"/>
                </a:moveTo>
                <a:cubicBezTo>
                  <a:pt x="77" y="303"/>
                  <a:pt x="117" y="320"/>
                  <a:pt x="160" y="320"/>
                </a:cubicBezTo>
                <a:cubicBezTo>
                  <a:pt x="202" y="320"/>
                  <a:pt x="243" y="303"/>
                  <a:pt x="273" y="273"/>
                </a:cubicBezTo>
                <a:cubicBezTo>
                  <a:pt x="303" y="243"/>
                  <a:pt x="320" y="203"/>
                  <a:pt x="320" y="160"/>
                </a:cubicBezTo>
                <a:cubicBezTo>
                  <a:pt x="320" y="117"/>
                  <a:pt x="303" y="77"/>
                  <a:pt x="273" y="47"/>
                </a:cubicBezTo>
                <a:cubicBezTo>
                  <a:pt x="243" y="17"/>
                  <a:pt x="202" y="0"/>
                  <a:pt x="160" y="0"/>
                </a:cubicBezTo>
                <a:cubicBezTo>
                  <a:pt x="117" y="0"/>
                  <a:pt x="77" y="17"/>
                  <a:pt x="47" y="47"/>
                </a:cubicBezTo>
                <a:cubicBezTo>
                  <a:pt x="16" y="77"/>
                  <a:pt x="0" y="117"/>
                  <a:pt x="0" y="160"/>
                </a:cubicBezTo>
                <a:cubicBezTo>
                  <a:pt x="0" y="203"/>
                  <a:pt x="16" y="243"/>
                  <a:pt x="47" y="273"/>
                </a:cubicBezTo>
              </a:path>
            </a:pathLst>
          </a:custGeom>
          <a:noFill/>
          <a:ln w="19050">
            <a:solidFill>
              <a:srgbClr val="FFFFFF"/>
            </a:solidFill>
          </a:ln>
        </p:spPr>
        <p:txBody>
          <a:bodyPr vert="horz" wrap="square" lIns="68580" tIns="34290" rIns="68580" bIns="34290" numCol="1" anchor="t" anchorCtr="0" compatLnSpc="1">
            <a:prstTxWarp prst="textNoShape">
              <a:avLst/>
            </a:prstTxWarp>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srgbClr val="FFFFFF"/>
              </a:solidFill>
              <a:effectLst/>
              <a:uLnTx/>
              <a:uFillTx/>
              <a:latin typeface="Tahoma"/>
              <a:ea typeface="+mn-ea"/>
            </a:endParaRPr>
          </a:p>
        </p:txBody>
      </p:sp>
      <p:sp>
        <p:nvSpPr>
          <p:cNvPr id="12" name="Freeform 103"/>
          <p:cNvSpPr>
            <a:spLocks/>
          </p:cNvSpPr>
          <p:nvPr/>
        </p:nvSpPr>
        <p:spPr bwMode="auto">
          <a:xfrm>
            <a:off x="5085547" y="3785518"/>
            <a:ext cx="191062" cy="154976"/>
          </a:xfrm>
          <a:custGeom>
            <a:avLst/>
            <a:gdLst>
              <a:gd name="T0" fmla="*/ 230 w 230"/>
              <a:gd name="T1" fmla="*/ 22 h 187"/>
              <a:gd name="T2" fmla="*/ 203 w 230"/>
              <a:gd name="T3" fmla="*/ 30 h 187"/>
              <a:gd name="T4" fmla="*/ 224 w 230"/>
              <a:gd name="T5" fmla="*/ 4 h 187"/>
              <a:gd name="T6" fmla="*/ 194 w 230"/>
              <a:gd name="T7" fmla="*/ 15 h 187"/>
              <a:gd name="T8" fmla="*/ 159 w 230"/>
              <a:gd name="T9" fmla="*/ 0 h 187"/>
              <a:gd name="T10" fmla="*/ 112 w 230"/>
              <a:gd name="T11" fmla="*/ 48 h 187"/>
              <a:gd name="T12" fmla="*/ 113 w 230"/>
              <a:gd name="T13" fmla="*/ 58 h 187"/>
              <a:gd name="T14" fmla="*/ 16 w 230"/>
              <a:gd name="T15" fmla="*/ 9 h 187"/>
              <a:gd name="T16" fmla="*/ 10 w 230"/>
              <a:gd name="T17" fmla="*/ 33 h 187"/>
              <a:gd name="T18" fmla="*/ 31 w 230"/>
              <a:gd name="T19" fmla="*/ 72 h 187"/>
              <a:gd name="T20" fmla="*/ 9 w 230"/>
              <a:gd name="T21" fmla="*/ 66 h 187"/>
              <a:gd name="T22" fmla="*/ 9 w 230"/>
              <a:gd name="T23" fmla="*/ 67 h 187"/>
              <a:gd name="T24" fmla="*/ 47 w 230"/>
              <a:gd name="T25" fmla="*/ 113 h 187"/>
              <a:gd name="T26" fmla="*/ 35 w 230"/>
              <a:gd name="T27" fmla="*/ 115 h 187"/>
              <a:gd name="T28" fmla="*/ 26 w 230"/>
              <a:gd name="T29" fmla="*/ 114 h 187"/>
              <a:gd name="T30" fmla="*/ 70 w 230"/>
              <a:gd name="T31" fmla="*/ 147 h 187"/>
              <a:gd name="T32" fmla="*/ 11 w 230"/>
              <a:gd name="T33" fmla="*/ 167 h 187"/>
              <a:gd name="T34" fmla="*/ 0 w 230"/>
              <a:gd name="T35" fmla="*/ 166 h 187"/>
              <a:gd name="T36" fmla="*/ 72 w 230"/>
              <a:gd name="T37" fmla="*/ 187 h 187"/>
              <a:gd name="T38" fmla="*/ 207 w 230"/>
              <a:gd name="T39" fmla="*/ 53 h 187"/>
              <a:gd name="T40" fmla="*/ 207 w 230"/>
              <a:gd name="T41" fmla="*/ 47 h 187"/>
              <a:gd name="T42" fmla="*/ 230 w 230"/>
              <a:gd name="T43" fmla="*/ 22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0" h="187">
                <a:moveTo>
                  <a:pt x="230" y="22"/>
                </a:moveTo>
                <a:cubicBezTo>
                  <a:pt x="222" y="26"/>
                  <a:pt x="213" y="29"/>
                  <a:pt x="203" y="30"/>
                </a:cubicBezTo>
                <a:cubicBezTo>
                  <a:pt x="213" y="24"/>
                  <a:pt x="220" y="15"/>
                  <a:pt x="224" y="4"/>
                </a:cubicBezTo>
                <a:cubicBezTo>
                  <a:pt x="215" y="9"/>
                  <a:pt x="205" y="13"/>
                  <a:pt x="194" y="15"/>
                </a:cubicBezTo>
                <a:cubicBezTo>
                  <a:pt x="185" y="6"/>
                  <a:pt x="173" y="0"/>
                  <a:pt x="159" y="0"/>
                </a:cubicBezTo>
                <a:cubicBezTo>
                  <a:pt x="133" y="0"/>
                  <a:pt x="112" y="21"/>
                  <a:pt x="112" y="48"/>
                </a:cubicBezTo>
                <a:cubicBezTo>
                  <a:pt x="112" y="51"/>
                  <a:pt x="113" y="55"/>
                  <a:pt x="113" y="58"/>
                </a:cubicBezTo>
                <a:cubicBezTo>
                  <a:pt x="74" y="56"/>
                  <a:pt x="39" y="38"/>
                  <a:pt x="16" y="9"/>
                </a:cubicBezTo>
                <a:cubicBezTo>
                  <a:pt x="12" y="16"/>
                  <a:pt x="10" y="24"/>
                  <a:pt x="10" y="33"/>
                </a:cubicBezTo>
                <a:cubicBezTo>
                  <a:pt x="10" y="49"/>
                  <a:pt x="18" y="64"/>
                  <a:pt x="31" y="72"/>
                </a:cubicBezTo>
                <a:cubicBezTo>
                  <a:pt x="23" y="72"/>
                  <a:pt x="16" y="70"/>
                  <a:pt x="9" y="66"/>
                </a:cubicBezTo>
                <a:cubicBezTo>
                  <a:pt x="9" y="66"/>
                  <a:pt x="9" y="66"/>
                  <a:pt x="9" y="67"/>
                </a:cubicBezTo>
                <a:cubicBezTo>
                  <a:pt x="9" y="90"/>
                  <a:pt x="26" y="109"/>
                  <a:pt x="47" y="113"/>
                </a:cubicBezTo>
                <a:cubicBezTo>
                  <a:pt x="43" y="114"/>
                  <a:pt x="39" y="115"/>
                  <a:pt x="35" y="115"/>
                </a:cubicBezTo>
                <a:cubicBezTo>
                  <a:pt x="32" y="115"/>
                  <a:pt x="29" y="114"/>
                  <a:pt x="26" y="114"/>
                </a:cubicBezTo>
                <a:cubicBezTo>
                  <a:pt x="32" y="133"/>
                  <a:pt x="49" y="146"/>
                  <a:pt x="70" y="147"/>
                </a:cubicBezTo>
                <a:cubicBezTo>
                  <a:pt x="54" y="159"/>
                  <a:pt x="33" y="167"/>
                  <a:pt x="11" y="167"/>
                </a:cubicBezTo>
                <a:cubicBezTo>
                  <a:pt x="8" y="167"/>
                  <a:pt x="4" y="167"/>
                  <a:pt x="0" y="166"/>
                </a:cubicBezTo>
                <a:cubicBezTo>
                  <a:pt x="21" y="180"/>
                  <a:pt x="46" y="187"/>
                  <a:pt x="72" y="187"/>
                </a:cubicBezTo>
                <a:cubicBezTo>
                  <a:pt x="159" y="187"/>
                  <a:pt x="207" y="115"/>
                  <a:pt x="207" y="53"/>
                </a:cubicBezTo>
                <a:cubicBezTo>
                  <a:pt x="207" y="51"/>
                  <a:pt x="207" y="49"/>
                  <a:pt x="207" y="47"/>
                </a:cubicBezTo>
                <a:cubicBezTo>
                  <a:pt x="216" y="40"/>
                  <a:pt x="224" y="32"/>
                  <a:pt x="230" y="22"/>
                </a:cubicBezTo>
                <a:close/>
              </a:path>
            </a:pathLst>
          </a:custGeom>
          <a:solidFill>
            <a:srgbClr val="FFFFFF"/>
          </a:solidFill>
          <a:ln>
            <a:noFill/>
          </a:ln>
        </p:spPr>
        <p:txBody>
          <a:bodyPr vert="horz" wrap="square" lIns="68580" tIns="34290" rIns="68580" bIns="34290" numCol="1" anchor="t" anchorCtr="0" compatLnSpc="1">
            <a:prstTxWarp prst="textNoShape">
              <a:avLst/>
            </a:prstTxWarp>
          </a:body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rgbClr val="FFFFFF"/>
              </a:solidFill>
              <a:effectLst/>
              <a:uLnTx/>
              <a:uFillTx/>
              <a:latin typeface="Tahoma"/>
              <a:ea typeface="+mn-e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Biblical images of evangelism</a:t>
            </a:r>
          </a:p>
        </p:txBody>
      </p:sp>
      <p:sp>
        <p:nvSpPr>
          <p:cNvPr id="3" name="TextBox 2"/>
          <p:cNvSpPr txBox="1"/>
          <p:nvPr/>
        </p:nvSpPr>
        <p:spPr>
          <a:xfrm>
            <a:off x="609600" y="1809750"/>
            <a:ext cx="8077200" cy="1138773"/>
          </a:xfrm>
          <a:prstGeom prst="rect">
            <a:avLst/>
          </a:prstGeom>
          <a:noFill/>
        </p:spPr>
        <p:txBody>
          <a:bodyPr wrap="square" rtlCol="0">
            <a:spAutoFit/>
          </a:bodyPr>
          <a:lstStyle/>
          <a:p>
            <a:pPr lvl="0"/>
            <a:r>
              <a:rPr lang="en-US" sz="2800" dirty="0">
                <a:latin typeface="Times New Roman" panose="02020603050405020304" pitchFamily="18" charset="0"/>
                <a:cs typeface="Times New Roman" panose="02020603050405020304" pitchFamily="18" charset="0"/>
              </a:rPr>
              <a:t>Evangelists are like searchers.</a:t>
            </a:r>
          </a:p>
          <a:p>
            <a:pPr lvl="1"/>
            <a:r>
              <a:rPr lang="en-US" sz="2000" i="1" dirty="0">
                <a:latin typeface="Times New Roman" panose="02020603050405020304" pitchFamily="18" charset="0"/>
                <a:cs typeface="Times New Roman" panose="02020603050405020304" pitchFamily="18" charset="0"/>
              </a:rPr>
              <a:t>“…lost sheep…lost coin…banquet for the poor, maimed, blind, and lame.” </a:t>
            </a:r>
            <a:r>
              <a:rPr lang="en-US" sz="2000" dirty="0">
                <a:latin typeface="Times New Roman" panose="02020603050405020304" pitchFamily="18" charset="0"/>
                <a:cs typeface="Times New Roman" panose="02020603050405020304" pitchFamily="18" charset="0"/>
              </a:rPr>
              <a:t>(Luke 15:1-7; Luke 15:8-10; Luke 14:21)</a:t>
            </a:r>
          </a:p>
        </p:txBody>
      </p:sp>
    </p:spTree>
    <p:extLst>
      <p:ext uri="{BB962C8B-B14F-4D97-AF65-F5344CB8AC3E}">
        <p14:creationId xmlns:p14="http://schemas.microsoft.com/office/powerpoint/2010/main" val="95415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Biblical images of evangelism</a:t>
            </a:r>
          </a:p>
        </p:txBody>
      </p:sp>
      <p:sp>
        <p:nvSpPr>
          <p:cNvPr id="3" name="TextBox 2"/>
          <p:cNvSpPr txBox="1"/>
          <p:nvPr/>
        </p:nvSpPr>
        <p:spPr>
          <a:xfrm>
            <a:off x="609600" y="1809750"/>
            <a:ext cx="8077200" cy="1877437"/>
          </a:xfrm>
          <a:prstGeom prst="rect">
            <a:avLst/>
          </a:prstGeom>
          <a:noFill/>
        </p:spPr>
        <p:txBody>
          <a:bodyPr wrap="square" rtlCol="0">
            <a:spAutoFit/>
          </a:bodyPr>
          <a:lstStyle/>
          <a:p>
            <a:pPr lvl="0"/>
            <a:r>
              <a:rPr lang="en-US" sz="2800" dirty="0">
                <a:latin typeface="Times New Roman" panose="02020603050405020304" pitchFamily="18" charset="0"/>
                <a:cs typeface="Times New Roman" panose="02020603050405020304" pitchFamily="18" charset="0"/>
              </a:rPr>
              <a:t>Evangelists are like searchers.</a:t>
            </a:r>
          </a:p>
          <a:p>
            <a:pPr lvl="1"/>
            <a:r>
              <a:rPr lang="en-US" sz="2000" i="1" dirty="0">
                <a:latin typeface="Times New Roman" panose="02020603050405020304" pitchFamily="18" charset="0"/>
                <a:cs typeface="Times New Roman" panose="02020603050405020304" pitchFamily="18" charset="0"/>
              </a:rPr>
              <a:t>“…lost sheep…lost coin…banquet for the poor, maimed, blind, and lame.” </a:t>
            </a:r>
            <a:r>
              <a:rPr lang="en-US" sz="2000" dirty="0">
                <a:latin typeface="Times New Roman" panose="02020603050405020304" pitchFamily="18" charset="0"/>
                <a:cs typeface="Times New Roman" panose="02020603050405020304" pitchFamily="18" charset="0"/>
              </a:rPr>
              <a:t>(Luke 15:1-7; Luke 15:8-10; Luke 14:21)</a:t>
            </a:r>
          </a:p>
          <a:p>
            <a:pPr lvl="0"/>
            <a:r>
              <a:rPr lang="en-US" sz="2800" dirty="0">
                <a:latin typeface="Times New Roman" panose="02020603050405020304" pitchFamily="18" charset="0"/>
                <a:cs typeface="Times New Roman" panose="02020603050405020304" pitchFamily="18" charset="0"/>
              </a:rPr>
              <a:t>Evangelists are like parents.</a:t>
            </a:r>
          </a:p>
          <a:p>
            <a:pPr lvl="1"/>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their father in the gospel.”</a:t>
            </a:r>
            <a:r>
              <a:rPr lang="en-US" sz="2000" dirty="0">
                <a:latin typeface="Times New Roman" panose="02020603050405020304" pitchFamily="18" charset="0"/>
                <a:cs typeface="Times New Roman" panose="02020603050405020304" pitchFamily="18" charset="0"/>
              </a:rPr>
              <a:t> (1 Cor. 4:15)</a:t>
            </a:r>
          </a:p>
        </p:txBody>
      </p:sp>
    </p:spTree>
    <p:extLst>
      <p:ext uri="{BB962C8B-B14F-4D97-AF65-F5344CB8AC3E}">
        <p14:creationId xmlns:p14="http://schemas.microsoft.com/office/powerpoint/2010/main" val="407067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4"/>
            <a:ext cx="8686800" cy="1231106"/>
          </a:xfrm>
          <a:ln w="28575">
            <a:solidFill>
              <a:schemeClr val="tx1"/>
            </a:solidFill>
          </a:ln>
        </p:spPr>
        <p:txBody>
          <a:bodyPr>
            <a:noAutofit/>
          </a:bodyPr>
          <a:lstStyle/>
          <a:p>
            <a:r>
              <a:rPr lang="en-US" sz="4400" dirty="0">
                <a:solidFill>
                  <a:schemeClr val="tx1"/>
                </a:solidFill>
                <a:latin typeface="Times New Roman" pitchFamily="18" charset="0"/>
                <a:cs typeface="Times New Roman" pitchFamily="18" charset="0"/>
              </a:rPr>
              <a:t>Biblical images of evangelism</a:t>
            </a:r>
          </a:p>
        </p:txBody>
      </p:sp>
      <p:sp>
        <p:nvSpPr>
          <p:cNvPr id="3" name="TextBox 2"/>
          <p:cNvSpPr txBox="1"/>
          <p:nvPr/>
        </p:nvSpPr>
        <p:spPr>
          <a:xfrm>
            <a:off x="609600" y="1809750"/>
            <a:ext cx="8077200" cy="2616101"/>
          </a:xfrm>
          <a:prstGeom prst="rect">
            <a:avLst/>
          </a:prstGeom>
          <a:noFill/>
        </p:spPr>
        <p:txBody>
          <a:bodyPr wrap="square" rtlCol="0">
            <a:spAutoFit/>
          </a:bodyPr>
          <a:lstStyle/>
          <a:p>
            <a:pPr lvl="0"/>
            <a:r>
              <a:rPr lang="en-US" sz="2800" dirty="0">
                <a:latin typeface="Times New Roman" panose="02020603050405020304" pitchFamily="18" charset="0"/>
                <a:cs typeface="Times New Roman" panose="02020603050405020304" pitchFamily="18" charset="0"/>
              </a:rPr>
              <a:t>Evangelists are like searchers.</a:t>
            </a:r>
          </a:p>
          <a:p>
            <a:pPr lvl="1"/>
            <a:r>
              <a:rPr lang="en-US" sz="2000" i="1" dirty="0">
                <a:latin typeface="Times New Roman" panose="02020603050405020304" pitchFamily="18" charset="0"/>
                <a:cs typeface="Times New Roman" panose="02020603050405020304" pitchFamily="18" charset="0"/>
              </a:rPr>
              <a:t>“…lost sheep…lost coin…banquet for the poor, maimed, blind, and lame.” </a:t>
            </a:r>
            <a:r>
              <a:rPr lang="en-US" sz="2000" dirty="0">
                <a:latin typeface="Times New Roman" panose="02020603050405020304" pitchFamily="18" charset="0"/>
                <a:cs typeface="Times New Roman" panose="02020603050405020304" pitchFamily="18" charset="0"/>
              </a:rPr>
              <a:t>(Luke 15:1-7; Luke 15:8-10; Luke 14:21)</a:t>
            </a:r>
          </a:p>
          <a:p>
            <a:pPr lvl="0"/>
            <a:r>
              <a:rPr lang="en-US" sz="2800" dirty="0">
                <a:latin typeface="Times New Roman" panose="02020603050405020304" pitchFamily="18" charset="0"/>
                <a:cs typeface="Times New Roman" panose="02020603050405020304" pitchFamily="18" charset="0"/>
              </a:rPr>
              <a:t>Evangelists are like parents.</a:t>
            </a:r>
          </a:p>
          <a:p>
            <a:pPr lvl="1"/>
            <a:r>
              <a:rPr lang="en-US" sz="2000" dirty="0">
                <a:latin typeface="Times New Roman" panose="02020603050405020304" pitchFamily="18" charset="0"/>
                <a:cs typeface="Times New Roman" panose="02020603050405020304" pitchFamily="18" charset="0"/>
              </a:rPr>
              <a:t>“…</a:t>
            </a:r>
            <a:r>
              <a:rPr lang="en-US" sz="2000" i="1" dirty="0">
                <a:latin typeface="Times New Roman" panose="02020603050405020304" pitchFamily="18" charset="0"/>
                <a:cs typeface="Times New Roman" panose="02020603050405020304" pitchFamily="18" charset="0"/>
              </a:rPr>
              <a:t>their father in the gospel.”</a:t>
            </a:r>
            <a:r>
              <a:rPr lang="en-US" sz="2000" dirty="0">
                <a:latin typeface="Times New Roman" panose="02020603050405020304" pitchFamily="18" charset="0"/>
                <a:cs typeface="Times New Roman" panose="02020603050405020304" pitchFamily="18" charset="0"/>
              </a:rPr>
              <a:t> (1 Cor. 4:15)</a:t>
            </a:r>
          </a:p>
          <a:p>
            <a:pPr lvl="0"/>
            <a:r>
              <a:rPr lang="en-US" sz="2800" dirty="0">
                <a:latin typeface="Times New Roman" panose="02020603050405020304" pitchFamily="18" charset="0"/>
                <a:cs typeface="Times New Roman" panose="02020603050405020304" pitchFamily="18" charset="0"/>
              </a:rPr>
              <a:t>Evangelists are like ambassadors </a:t>
            </a:r>
          </a:p>
          <a:p>
            <a:pPr lvl="1"/>
            <a:r>
              <a:rPr lang="en-US" sz="2000" i="1" dirty="0">
                <a:latin typeface="Times New Roman" panose="02020603050405020304" pitchFamily="18" charset="0"/>
                <a:cs typeface="Times New Roman" panose="02020603050405020304" pitchFamily="18" charset="0"/>
              </a:rPr>
              <a:t>“…ambassadors for Christ...message of reconciliation”</a:t>
            </a:r>
            <a:r>
              <a:rPr lang="en-US" sz="2000" dirty="0">
                <a:latin typeface="Times New Roman" panose="02020603050405020304" pitchFamily="18" charset="0"/>
                <a:cs typeface="Times New Roman" panose="02020603050405020304" pitchFamily="18" charset="0"/>
              </a:rPr>
              <a:t> (1 Cor. 5:19-20)</a:t>
            </a:r>
          </a:p>
        </p:txBody>
      </p:sp>
    </p:spTree>
    <p:extLst>
      <p:ext uri="{BB962C8B-B14F-4D97-AF65-F5344CB8AC3E}">
        <p14:creationId xmlns:p14="http://schemas.microsoft.com/office/powerpoint/2010/main" val="371738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3844"/>
            <a:ext cx="8915400" cy="1231106"/>
          </a:xfrm>
          <a:ln w="28575">
            <a:solidFill>
              <a:schemeClr val="tx1"/>
            </a:solidFill>
          </a:ln>
        </p:spPr>
        <p:txBody>
          <a:bodyPr>
            <a:noAutofit/>
          </a:bodyPr>
          <a:lstStyle/>
          <a:p>
            <a:r>
              <a:rPr lang="en-US" sz="4400" dirty="0">
                <a:solidFill>
                  <a:schemeClr val="tx1"/>
                </a:solidFill>
                <a:latin typeface="Times New Roman" panose="02020603050405020304" pitchFamily="18" charset="0"/>
                <a:cs typeface="Times New Roman" panose="02020603050405020304" pitchFamily="18" charset="0"/>
              </a:rPr>
              <a:t>Biblical prayers about evangelism</a:t>
            </a:r>
          </a:p>
        </p:txBody>
      </p:sp>
      <p:sp>
        <p:nvSpPr>
          <p:cNvPr id="3" name="TextBox 2"/>
          <p:cNvSpPr txBox="1"/>
          <p:nvPr/>
        </p:nvSpPr>
        <p:spPr>
          <a:xfrm>
            <a:off x="381000" y="2125474"/>
            <a:ext cx="8382000" cy="892552"/>
          </a:xfrm>
          <a:prstGeom prst="rect">
            <a:avLst/>
          </a:prstGeom>
          <a:noFill/>
        </p:spPr>
        <p:txBody>
          <a:bodyPr wrap="square" rtlCol="0">
            <a:spAutoFit/>
          </a:bodyPr>
          <a:lstStyle/>
          <a:p>
            <a:pPr lvl="0" algn="ctr"/>
            <a:r>
              <a:rPr lang="en-US" sz="2800" dirty="0">
                <a:latin typeface="Times New Roman" panose="02020603050405020304" pitchFamily="18" charset="0"/>
                <a:cs typeface="Times New Roman" panose="02020603050405020304" pitchFamily="18" charset="0"/>
              </a:rPr>
              <a:t>Pray for more people to join the harvest</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483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eme11">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Theme11</Template>
  <TotalTime>505</TotalTime>
  <Words>1876</Words>
  <Application>Microsoft Macintosh PowerPoint</Application>
  <PresentationFormat>On-screen Show (16:9)</PresentationFormat>
  <Paragraphs>189</Paragraphs>
  <Slides>53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53</vt:i4>
      </vt:variant>
    </vt:vector>
  </HeadingPairs>
  <TitlesOfParts>
    <vt:vector size="59" baseType="lpstr">
      <vt:lpstr>Arial</vt:lpstr>
      <vt:lpstr>Calibri</vt:lpstr>
      <vt:lpstr>Corbel</vt:lpstr>
      <vt:lpstr>Tahoma</vt:lpstr>
      <vt:lpstr>Times New Roman</vt:lpstr>
      <vt:lpstr>Theme11</vt:lpstr>
      <vt:lpstr>Spiritual Dimensions  of Evangelism </vt:lpstr>
      <vt:lpstr>Biblical images of evangelism</vt:lpstr>
      <vt:lpstr>Biblical images of evangelism</vt:lpstr>
      <vt:lpstr>Biblical images of evangelism</vt:lpstr>
      <vt:lpstr>Biblical images of evangelism</vt:lpstr>
      <vt:lpstr>Biblical images of evangelism</vt:lpstr>
      <vt:lpstr>Biblical images of evangelism</vt:lpstr>
      <vt:lpstr>Biblical images of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Biblical prayers about evangelism</vt:lpstr>
      <vt:lpstr>PowerPoint Presentation</vt:lpstr>
      <vt:lpstr>PowerPoint Presentation</vt:lpstr>
      <vt:lpstr>PowerPoint Presentation</vt:lpstr>
      <vt:lpstr>PowerPoint Presentation</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Spiritual resources for evangelistic effectiveness</vt:lpstr>
      <vt:lpstr>Experience the Holy Spirit</vt:lpstr>
      <vt:lpstr>Experience the Holy Spirit</vt:lpstr>
      <vt:lpstr>Experience the Holy Spirit</vt:lpstr>
      <vt:lpstr>Experience the Holy Spirit</vt:lpstr>
      <vt:lpstr>Experience the Holy Spirit</vt:lpstr>
      <vt:lpstr>Experience the Holy Spirit</vt:lpstr>
      <vt:lpstr>Experience the Holy Spirit</vt:lpstr>
      <vt:lpstr>Experience the Holy Spirit</vt:lpstr>
      <vt:lpstr>Experience the Holy Spirit</vt:lpstr>
      <vt:lpstr>Experience the Holy Spirit</vt:lpstr>
      <vt:lpstr>PowerPoint Presentation</vt:lpstr>
    </vt:vector>
  </TitlesOfParts>
  <Company>Golden Gate Baptist Theological Seminary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Prayer  in Evangelism Metro East Association</dc:title>
  <dc:creator>ericespinoza</dc:creator>
  <cp:lastModifiedBy>Bobby Puffenburger</cp:lastModifiedBy>
  <cp:revision>38</cp:revision>
  <dcterms:created xsi:type="dcterms:W3CDTF">2016-10-13T15:31:07Z</dcterms:created>
  <dcterms:modified xsi:type="dcterms:W3CDTF">2022-01-21T20:28:38Z</dcterms:modified>
</cp:coreProperties>
</file>