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4"/>
    <p:sldMasterId id="2147483758" r:id="rId5"/>
    <p:sldMasterId id="2147483774" r:id="rId6"/>
    <p:sldMasterId id="2147483791" r:id="rId7"/>
    <p:sldMasterId id="2147483803" r:id="rId8"/>
    <p:sldMasterId id="2147483815" r:id="rId9"/>
    <p:sldMasterId id="2147483829" r:id="rId10"/>
  </p:sldMasterIdLst>
  <p:notesMasterIdLst>
    <p:notesMasterId r:id="rId159"/>
  </p:notesMasterIdLst>
  <p:handoutMasterIdLst>
    <p:handoutMasterId r:id="rId160"/>
  </p:handoutMasterIdLst>
  <p:sldIdLst>
    <p:sldId id="318" r:id="rId11"/>
    <p:sldId id="2770" r:id="rId12"/>
    <p:sldId id="342" r:id="rId13"/>
    <p:sldId id="310" r:id="rId14"/>
    <p:sldId id="311" r:id="rId15"/>
    <p:sldId id="562" r:id="rId16"/>
    <p:sldId id="566" r:id="rId17"/>
    <p:sldId id="565" r:id="rId18"/>
    <p:sldId id="313" r:id="rId19"/>
    <p:sldId id="314" r:id="rId20"/>
    <p:sldId id="317" r:id="rId21"/>
    <p:sldId id="316" r:id="rId22"/>
    <p:sldId id="2762" r:id="rId23"/>
    <p:sldId id="2694" r:id="rId24"/>
    <p:sldId id="2698" r:id="rId25"/>
    <p:sldId id="2615" r:id="rId26"/>
    <p:sldId id="2786" r:id="rId27"/>
    <p:sldId id="278" r:id="rId28"/>
    <p:sldId id="2700" r:id="rId29"/>
    <p:sldId id="323" r:id="rId30"/>
    <p:sldId id="438" r:id="rId31"/>
    <p:sldId id="574" r:id="rId32"/>
    <p:sldId id="262" r:id="rId33"/>
    <p:sldId id="2584" r:id="rId34"/>
    <p:sldId id="2597" r:id="rId35"/>
    <p:sldId id="2598" r:id="rId36"/>
    <p:sldId id="2599" r:id="rId37"/>
    <p:sldId id="2600" r:id="rId38"/>
    <p:sldId id="2601" r:id="rId39"/>
    <p:sldId id="2602" r:id="rId40"/>
    <p:sldId id="2603" r:id="rId41"/>
    <p:sldId id="2725" r:id="rId42"/>
    <p:sldId id="2737" r:id="rId43"/>
    <p:sldId id="329" r:id="rId44"/>
    <p:sldId id="2695" r:id="rId45"/>
    <p:sldId id="552" r:id="rId46"/>
    <p:sldId id="529" r:id="rId47"/>
    <p:sldId id="530" r:id="rId48"/>
    <p:sldId id="2728" r:id="rId49"/>
    <p:sldId id="531" r:id="rId50"/>
    <p:sldId id="2750" r:id="rId51"/>
    <p:sldId id="2748" r:id="rId52"/>
    <p:sldId id="282" r:id="rId53"/>
    <p:sldId id="292" r:id="rId54"/>
    <p:sldId id="2734" r:id="rId55"/>
    <p:sldId id="441" r:id="rId56"/>
    <p:sldId id="2736" r:id="rId57"/>
    <p:sldId id="481" r:id="rId58"/>
    <p:sldId id="2751" r:id="rId59"/>
    <p:sldId id="2627" r:id="rId60"/>
    <p:sldId id="663" r:id="rId61"/>
    <p:sldId id="664" r:id="rId62"/>
    <p:sldId id="665" r:id="rId63"/>
    <p:sldId id="666" r:id="rId64"/>
    <p:sldId id="661" r:id="rId65"/>
    <p:sldId id="2787" r:id="rId66"/>
    <p:sldId id="2715" r:id="rId67"/>
    <p:sldId id="2704" r:id="rId68"/>
    <p:sldId id="2738" r:id="rId69"/>
    <p:sldId id="2754" r:id="rId70"/>
    <p:sldId id="2621" r:id="rId71"/>
    <p:sldId id="2686" r:id="rId72"/>
    <p:sldId id="2628" r:id="rId73"/>
    <p:sldId id="2629" r:id="rId74"/>
    <p:sldId id="2739" r:id="rId75"/>
    <p:sldId id="2687" r:id="rId76"/>
    <p:sldId id="2688" r:id="rId77"/>
    <p:sldId id="2771" r:id="rId78"/>
    <p:sldId id="2631" r:id="rId79"/>
    <p:sldId id="2772" r:id="rId80"/>
    <p:sldId id="324" r:id="rId81"/>
    <p:sldId id="325" r:id="rId82"/>
    <p:sldId id="2605" r:id="rId83"/>
    <p:sldId id="2732" r:id="rId84"/>
    <p:sldId id="263" r:id="rId85"/>
    <p:sldId id="2745" r:id="rId86"/>
    <p:sldId id="2604" r:id="rId87"/>
    <p:sldId id="2709" r:id="rId88"/>
    <p:sldId id="2708" r:id="rId89"/>
    <p:sldId id="2707" r:id="rId90"/>
    <p:sldId id="2713" r:id="rId91"/>
    <p:sldId id="2718" r:id="rId92"/>
    <p:sldId id="2717" r:id="rId93"/>
    <p:sldId id="2731" r:id="rId94"/>
    <p:sldId id="2712" r:id="rId95"/>
    <p:sldId id="284" r:id="rId96"/>
    <p:sldId id="2773" r:id="rId97"/>
    <p:sldId id="2735" r:id="rId98"/>
    <p:sldId id="2774" r:id="rId99"/>
    <p:sldId id="2775" r:id="rId100"/>
    <p:sldId id="2776" r:id="rId101"/>
    <p:sldId id="2777" r:id="rId102"/>
    <p:sldId id="2778" r:id="rId103"/>
    <p:sldId id="2779" r:id="rId104"/>
    <p:sldId id="2755" r:id="rId105"/>
    <p:sldId id="2780" r:id="rId106"/>
    <p:sldId id="2781" r:id="rId107"/>
    <p:sldId id="2782" r:id="rId108"/>
    <p:sldId id="2740" r:id="rId109"/>
    <p:sldId id="2783" r:id="rId110"/>
    <p:sldId id="2741" r:id="rId111"/>
    <p:sldId id="2742" r:id="rId112"/>
    <p:sldId id="2743" r:id="rId113"/>
    <p:sldId id="276" r:id="rId114"/>
    <p:sldId id="260" r:id="rId115"/>
    <p:sldId id="293" r:id="rId116"/>
    <p:sldId id="2752" r:id="rId117"/>
    <p:sldId id="296" r:id="rId118"/>
    <p:sldId id="299" r:id="rId119"/>
    <p:sldId id="273" r:id="rId120"/>
    <p:sldId id="553" r:id="rId121"/>
    <p:sldId id="2784" r:id="rId122"/>
    <p:sldId id="2697" r:id="rId123"/>
    <p:sldId id="528" r:id="rId124"/>
    <p:sldId id="312" r:id="rId125"/>
    <p:sldId id="2608" r:id="rId126"/>
    <p:sldId id="2767" r:id="rId127"/>
    <p:sldId id="2768" r:id="rId128"/>
    <p:sldId id="2791" r:id="rId129"/>
    <p:sldId id="2769" r:id="rId130"/>
    <p:sldId id="2766" r:id="rId131"/>
    <p:sldId id="2684" r:id="rId132"/>
    <p:sldId id="2756" r:id="rId133"/>
    <p:sldId id="281" r:id="rId134"/>
    <p:sldId id="326" r:id="rId135"/>
    <p:sldId id="2623" r:id="rId136"/>
    <p:sldId id="2690" r:id="rId137"/>
    <p:sldId id="2691" r:id="rId138"/>
    <p:sldId id="2622" r:id="rId139"/>
    <p:sldId id="2624" r:id="rId140"/>
    <p:sldId id="298" r:id="rId141"/>
    <p:sldId id="2706" r:id="rId142"/>
    <p:sldId id="328" r:id="rId143"/>
    <p:sldId id="2765" r:id="rId144"/>
    <p:sldId id="2764" r:id="rId145"/>
    <p:sldId id="2757" r:id="rId146"/>
    <p:sldId id="2758" r:id="rId147"/>
    <p:sldId id="2763" r:id="rId148"/>
    <p:sldId id="2609" r:id="rId149"/>
    <p:sldId id="2693" r:id="rId150"/>
    <p:sldId id="2749" r:id="rId151"/>
    <p:sldId id="2692" r:id="rId152"/>
    <p:sldId id="2760" r:id="rId153"/>
    <p:sldId id="2761" r:id="rId154"/>
    <p:sldId id="297" r:id="rId155"/>
    <p:sldId id="2788" r:id="rId156"/>
    <p:sldId id="2789" r:id="rId157"/>
    <p:sldId id="2790"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D430"/>
    <a:srgbClr val="33CCCC"/>
    <a:srgbClr val="0066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89CEC-B15C-4094-8643-458A4B4BA599}" v="137" dt="2023-05-11T02:29:41.309"/>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862" autoAdjust="0"/>
    <p:restoredTop sz="95097" autoAdjust="0"/>
  </p:normalViewPr>
  <p:slideViewPr>
    <p:cSldViewPr snapToGrid="0">
      <p:cViewPr varScale="1">
        <p:scale>
          <a:sx n="76" d="100"/>
          <a:sy n="76" d="100"/>
        </p:scale>
        <p:origin x="370" y="58"/>
      </p:cViewPr>
      <p:guideLst/>
    </p:cSldViewPr>
  </p:slideViewPr>
  <p:outlineViewPr>
    <p:cViewPr>
      <p:scale>
        <a:sx n="33" d="100"/>
        <a:sy n="33" d="100"/>
      </p:scale>
      <p:origin x="0" y="-12072"/>
    </p:cViewPr>
  </p:outlineViewPr>
  <p:notesTextViewPr>
    <p:cViewPr>
      <p:scale>
        <a:sx n="3" d="2"/>
        <a:sy n="3" d="2"/>
      </p:scale>
      <p:origin x="0" y="0"/>
    </p:cViewPr>
  </p:notesTextViewPr>
  <p:sorterViewPr>
    <p:cViewPr varScale="1">
      <p:scale>
        <a:sx n="1" d="1"/>
        <a:sy n="1" d="1"/>
      </p:scale>
      <p:origin x="0" y="-47909"/>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notesMaster" Target="notesMasters/notesMaster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handoutMaster" Target="handoutMasters/handoutMaster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microsoft.com/office/2015/10/relationships/revisionInfo" Target="revisionInfo.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25"/>
          <c:dLbls>
            <c:spPr>
              <a:noFill/>
              <a:ln>
                <a:noFill/>
              </a:ln>
              <a:effectLst/>
            </c:spPr>
            <c:txPr>
              <a:bodyPr/>
              <a:lstStyle/>
              <a:p>
                <a:pPr>
                  <a:defRPr sz="4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2"/>
                <c:pt idx="0">
                  <c:v>Worship Only</c:v>
                </c:pt>
                <c:pt idx="1">
                  <c:v>Active in SS</c:v>
                </c:pt>
              </c:strCache>
            </c:strRef>
          </c:cat>
          <c:val>
            <c:numRef>
              <c:f>Sheet1!$B$2:$B$5</c:f>
              <c:numCache>
                <c:formatCode>General</c:formatCode>
                <c:ptCount val="4"/>
                <c:pt idx="0">
                  <c:v>16</c:v>
                </c:pt>
                <c:pt idx="1">
                  <c:v>83</c:v>
                </c:pt>
              </c:numCache>
            </c:numRef>
          </c:val>
          <c:extLst>
            <c:ext xmlns:c16="http://schemas.microsoft.com/office/drawing/2014/chart" uri="{C3380CC4-5D6E-409C-BE32-E72D297353CC}">
              <c16:uniqueId val="{00000000-79A2-4276-9EA9-6DDCD29CB93A}"/>
            </c:ext>
          </c:extLst>
        </c:ser>
        <c:dLbls>
          <c:showLegendKey val="0"/>
          <c:showVal val="0"/>
          <c:showCatName val="0"/>
          <c:showSerName val="0"/>
          <c:showPercent val="0"/>
          <c:showBubbleSize val="0"/>
          <c:showLeaderLines val="1"/>
        </c:dLbls>
        <c:firstSliceAng val="0"/>
      </c:pieChart>
    </c:plotArea>
    <c:legend>
      <c:legendPos val="r"/>
      <c:legendEntry>
        <c:idx val="2"/>
        <c:delete val="1"/>
      </c:legendEntry>
      <c:legendEntry>
        <c:idx val="3"/>
        <c:delete val="1"/>
      </c:legendEntry>
      <c:overlay val="0"/>
      <c:txPr>
        <a:bodyPr/>
        <a:lstStyle/>
        <a:p>
          <a:pPr>
            <a:defRPr sz="3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23CC1-1920-4F0D-8BCB-C9C57DE77F9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7B90318-8CCE-4E47-B8D9-9BBDA162CB65}">
      <dgm:prSet/>
      <dgm:spPr>
        <a:solidFill>
          <a:schemeClr val="accent2"/>
        </a:solidFill>
      </dgm:spPr>
      <dgm:t>
        <a:bodyPr/>
        <a:lstStyle/>
        <a:p>
          <a:r>
            <a:rPr lang="en-US" dirty="0"/>
            <a:t>They keep the group focused outwardly</a:t>
          </a:r>
        </a:p>
      </dgm:t>
    </dgm:pt>
    <dgm:pt modelId="{A0AA463D-65C7-49EB-89AE-78F9D64629BC}" type="parTrans" cxnId="{72D45340-3A9B-4474-9810-865F37651795}">
      <dgm:prSet/>
      <dgm:spPr/>
      <dgm:t>
        <a:bodyPr/>
        <a:lstStyle/>
        <a:p>
          <a:endParaRPr lang="en-US"/>
        </a:p>
      </dgm:t>
    </dgm:pt>
    <dgm:pt modelId="{5EE75539-4F9E-467A-9FBA-114C14E49266}" type="sibTrans" cxnId="{72D45340-3A9B-4474-9810-865F37651795}">
      <dgm:prSet/>
      <dgm:spPr/>
      <dgm:t>
        <a:bodyPr/>
        <a:lstStyle/>
        <a:p>
          <a:endParaRPr lang="en-US"/>
        </a:p>
      </dgm:t>
    </dgm:pt>
    <dgm:pt modelId="{E3A45CAB-C00E-4E2F-90C5-9FC70C592E17}">
      <dgm:prSet/>
      <dgm:spPr>
        <a:solidFill>
          <a:schemeClr val="accent4">
            <a:lumMod val="75000"/>
          </a:schemeClr>
        </a:solidFill>
      </dgm:spPr>
      <dgm:t>
        <a:bodyPr/>
        <a:lstStyle/>
        <a:p>
          <a:r>
            <a:rPr lang="en-US" dirty="0"/>
            <a:t>They prevent leadership voids</a:t>
          </a:r>
        </a:p>
      </dgm:t>
    </dgm:pt>
    <dgm:pt modelId="{8903AA6F-E8DD-4ECA-8810-F0352F0399EC}" type="parTrans" cxnId="{A2024F42-D9F8-4A1B-8E8E-C4ADD76E21FD}">
      <dgm:prSet/>
      <dgm:spPr/>
      <dgm:t>
        <a:bodyPr/>
        <a:lstStyle/>
        <a:p>
          <a:endParaRPr lang="en-US"/>
        </a:p>
      </dgm:t>
    </dgm:pt>
    <dgm:pt modelId="{48B0CF3C-5EAB-44BE-92AE-FE3FD8EF6094}" type="sibTrans" cxnId="{A2024F42-D9F8-4A1B-8E8E-C4ADD76E21FD}">
      <dgm:prSet/>
      <dgm:spPr/>
      <dgm:t>
        <a:bodyPr/>
        <a:lstStyle/>
        <a:p>
          <a:endParaRPr lang="en-US"/>
        </a:p>
      </dgm:t>
    </dgm:pt>
    <dgm:pt modelId="{2A28B6AC-C9C9-4DA4-9C05-2C8E5584572D}">
      <dgm:prSet/>
      <dgm:spPr>
        <a:solidFill>
          <a:srgbClr val="33CCCC"/>
        </a:solidFill>
      </dgm:spPr>
      <dgm:t>
        <a:bodyPr/>
        <a:lstStyle/>
        <a:p>
          <a:r>
            <a:rPr lang="en-US" dirty="0"/>
            <a:t>They reach new people by starting new groups</a:t>
          </a:r>
        </a:p>
      </dgm:t>
    </dgm:pt>
    <dgm:pt modelId="{D6ECF230-2719-4121-BB42-71760CC63838}" type="parTrans" cxnId="{1C97A45B-9ED4-4BA0-8666-B690C85337BC}">
      <dgm:prSet/>
      <dgm:spPr/>
      <dgm:t>
        <a:bodyPr/>
        <a:lstStyle/>
        <a:p>
          <a:endParaRPr lang="en-US"/>
        </a:p>
      </dgm:t>
    </dgm:pt>
    <dgm:pt modelId="{38285FBD-BFC6-4EED-84B7-EEA203797821}" type="sibTrans" cxnId="{1C97A45B-9ED4-4BA0-8666-B690C85337BC}">
      <dgm:prSet/>
      <dgm:spPr/>
      <dgm:t>
        <a:bodyPr/>
        <a:lstStyle/>
        <a:p>
          <a:endParaRPr lang="en-US"/>
        </a:p>
      </dgm:t>
    </dgm:pt>
    <dgm:pt modelId="{D53CBB27-7C17-4DA0-82AB-CB5EB54DF53F}">
      <dgm:prSet/>
      <dgm:spPr>
        <a:solidFill>
          <a:schemeClr val="accent6">
            <a:lumMod val="50000"/>
          </a:schemeClr>
        </a:solidFill>
      </dgm:spPr>
      <dgm:t>
        <a:bodyPr/>
        <a:lstStyle/>
        <a:p>
          <a:r>
            <a:rPr lang="en-US" dirty="0"/>
            <a:t>They prevent the idea of “permanence” from taking hold </a:t>
          </a:r>
        </a:p>
      </dgm:t>
    </dgm:pt>
    <dgm:pt modelId="{95A948A2-071A-4FC5-B30B-6725C24A5572}" type="parTrans" cxnId="{B200DE38-2E3B-47E4-8B44-73A4E77E0351}">
      <dgm:prSet/>
      <dgm:spPr/>
      <dgm:t>
        <a:bodyPr/>
        <a:lstStyle/>
        <a:p>
          <a:endParaRPr lang="en-US"/>
        </a:p>
      </dgm:t>
    </dgm:pt>
    <dgm:pt modelId="{A67BF84C-0969-4F01-B7D1-18D79307E096}" type="sibTrans" cxnId="{B200DE38-2E3B-47E4-8B44-73A4E77E0351}">
      <dgm:prSet/>
      <dgm:spPr/>
      <dgm:t>
        <a:bodyPr/>
        <a:lstStyle/>
        <a:p>
          <a:endParaRPr lang="en-US"/>
        </a:p>
      </dgm:t>
    </dgm:pt>
    <dgm:pt modelId="{4B4696BA-CD92-46B5-B9D1-9A63B4668894}" type="pres">
      <dgm:prSet presAssocID="{D8823CC1-1920-4F0D-8BCB-C9C57DE77F93}" presName="linear" presStyleCnt="0">
        <dgm:presLayoutVars>
          <dgm:animLvl val="lvl"/>
          <dgm:resizeHandles val="exact"/>
        </dgm:presLayoutVars>
      </dgm:prSet>
      <dgm:spPr/>
    </dgm:pt>
    <dgm:pt modelId="{F08A8803-1DC4-4BA0-A04C-D9B3F876CC1B}" type="pres">
      <dgm:prSet presAssocID="{D7B90318-8CCE-4E47-B8D9-9BBDA162CB65}" presName="parentText" presStyleLbl="node1" presStyleIdx="0" presStyleCnt="4">
        <dgm:presLayoutVars>
          <dgm:chMax val="0"/>
          <dgm:bulletEnabled val="1"/>
        </dgm:presLayoutVars>
      </dgm:prSet>
      <dgm:spPr/>
    </dgm:pt>
    <dgm:pt modelId="{EA2FE866-98EB-46B0-BFC9-4F8F3C5A615C}" type="pres">
      <dgm:prSet presAssocID="{5EE75539-4F9E-467A-9FBA-114C14E49266}" presName="spacer" presStyleCnt="0"/>
      <dgm:spPr/>
    </dgm:pt>
    <dgm:pt modelId="{9B2E5696-E1E0-414B-B8C8-D45E4587BE13}" type="pres">
      <dgm:prSet presAssocID="{E3A45CAB-C00E-4E2F-90C5-9FC70C592E17}" presName="parentText" presStyleLbl="node1" presStyleIdx="1" presStyleCnt="4">
        <dgm:presLayoutVars>
          <dgm:chMax val="0"/>
          <dgm:bulletEnabled val="1"/>
        </dgm:presLayoutVars>
      </dgm:prSet>
      <dgm:spPr/>
    </dgm:pt>
    <dgm:pt modelId="{9324406E-C97D-487B-9A4D-03EC7FB0D385}" type="pres">
      <dgm:prSet presAssocID="{48B0CF3C-5EAB-44BE-92AE-FE3FD8EF6094}" presName="spacer" presStyleCnt="0"/>
      <dgm:spPr/>
    </dgm:pt>
    <dgm:pt modelId="{A35F8047-5ADD-4436-B462-804A8D6E3BAE}" type="pres">
      <dgm:prSet presAssocID="{2A28B6AC-C9C9-4DA4-9C05-2C8E5584572D}" presName="parentText" presStyleLbl="node1" presStyleIdx="2" presStyleCnt="4">
        <dgm:presLayoutVars>
          <dgm:chMax val="0"/>
          <dgm:bulletEnabled val="1"/>
        </dgm:presLayoutVars>
      </dgm:prSet>
      <dgm:spPr/>
    </dgm:pt>
    <dgm:pt modelId="{313671A2-8B49-4B0B-B807-153D773D0078}" type="pres">
      <dgm:prSet presAssocID="{38285FBD-BFC6-4EED-84B7-EEA203797821}" presName="spacer" presStyleCnt="0"/>
      <dgm:spPr/>
    </dgm:pt>
    <dgm:pt modelId="{4B4A8BDA-EA41-404B-BB30-3BCEAAA414AB}" type="pres">
      <dgm:prSet presAssocID="{D53CBB27-7C17-4DA0-82AB-CB5EB54DF53F}" presName="parentText" presStyleLbl="node1" presStyleIdx="3" presStyleCnt="4">
        <dgm:presLayoutVars>
          <dgm:chMax val="0"/>
          <dgm:bulletEnabled val="1"/>
        </dgm:presLayoutVars>
      </dgm:prSet>
      <dgm:spPr/>
    </dgm:pt>
  </dgm:ptLst>
  <dgm:cxnLst>
    <dgm:cxn modelId="{B200DE38-2E3B-47E4-8B44-73A4E77E0351}" srcId="{D8823CC1-1920-4F0D-8BCB-C9C57DE77F93}" destId="{D53CBB27-7C17-4DA0-82AB-CB5EB54DF53F}" srcOrd="3" destOrd="0" parTransId="{95A948A2-071A-4FC5-B30B-6725C24A5572}" sibTransId="{A67BF84C-0969-4F01-B7D1-18D79307E096}"/>
    <dgm:cxn modelId="{72D45340-3A9B-4474-9810-865F37651795}" srcId="{D8823CC1-1920-4F0D-8BCB-C9C57DE77F93}" destId="{D7B90318-8CCE-4E47-B8D9-9BBDA162CB65}" srcOrd="0" destOrd="0" parTransId="{A0AA463D-65C7-49EB-89AE-78F9D64629BC}" sibTransId="{5EE75539-4F9E-467A-9FBA-114C14E49266}"/>
    <dgm:cxn modelId="{1C97A45B-9ED4-4BA0-8666-B690C85337BC}" srcId="{D8823CC1-1920-4F0D-8BCB-C9C57DE77F93}" destId="{2A28B6AC-C9C9-4DA4-9C05-2C8E5584572D}" srcOrd="2" destOrd="0" parTransId="{D6ECF230-2719-4121-BB42-71760CC63838}" sibTransId="{38285FBD-BFC6-4EED-84B7-EEA203797821}"/>
    <dgm:cxn modelId="{A2024F42-D9F8-4A1B-8E8E-C4ADD76E21FD}" srcId="{D8823CC1-1920-4F0D-8BCB-C9C57DE77F93}" destId="{E3A45CAB-C00E-4E2F-90C5-9FC70C592E17}" srcOrd="1" destOrd="0" parTransId="{8903AA6F-E8DD-4ECA-8810-F0352F0399EC}" sibTransId="{48B0CF3C-5EAB-44BE-92AE-FE3FD8EF6094}"/>
    <dgm:cxn modelId="{8ACF8847-A083-4D55-9CBB-D1671BCE423C}" type="presOf" srcId="{D53CBB27-7C17-4DA0-82AB-CB5EB54DF53F}" destId="{4B4A8BDA-EA41-404B-BB30-3BCEAAA414AB}" srcOrd="0" destOrd="0" presId="urn:microsoft.com/office/officeart/2005/8/layout/vList2"/>
    <dgm:cxn modelId="{0FF5E294-8C67-41E0-86E4-7D1FE2585FF7}" type="presOf" srcId="{E3A45CAB-C00E-4E2F-90C5-9FC70C592E17}" destId="{9B2E5696-E1E0-414B-B8C8-D45E4587BE13}" srcOrd="0" destOrd="0" presId="urn:microsoft.com/office/officeart/2005/8/layout/vList2"/>
    <dgm:cxn modelId="{2963D4A3-C384-4A7C-B09C-A1445F648B20}" type="presOf" srcId="{D8823CC1-1920-4F0D-8BCB-C9C57DE77F93}" destId="{4B4696BA-CD92-46B5-B9D1-9A63B4668894}" srcOrd="0" destOrd="0" presId="urn:microsoft.com/office/officeart/2005/8/layout/vList2"/>
    <dgm:cxn modelId="{4AA302AE-F855-4C34-8DE0-E021017D8B54}" type="presOf" srcId="{2A28B6AC-C9C9-4DA4-9C05-2C8E5584572D}" destId="{A35F8047-5ADD-4436-B462-804A8D6E3BAE}" srcOrd="0" destOrd="0" presId="urn:microsoft.com/office/officeart/2005/8/layout/vList2"/>
    <dgm:cxn modelId="{F7A70AF1-5C27-4435-AC54-2262986DB2D4}" type="presOf" srcId="{D7B90318-8CCE-4E47-B8D9-9BBDA162CB65}" destId="{F08A8803-1DC4-4BA0-A04C-D9B3F876CC1B}" srcOrd="0" destOrd="0" presId="urn:microsoft.com/office/officeart/2005/8/layout/vList2"/>
    <dgm:cxn modelId="{94635840-F586-4AE6-8FBB-EE7A251DAD4D}" type="presParOf" srcId="{4B4696BA-CD92-46B5-B9D1-9A63B4668894}" destId="{F08A8803-1DC4-4BA0-A04C-D9B3F876CC1B}" srcOrd="0" destOrd="0" presId="urn:microsoft.com/office/officeart/2005/8/layout/vList2"/>
    <dgm:cxn modelId="{736373AE-F293-4ECA-B530-D0AB7A19CF8C}" type="presParOf" srcId="{4B4696BA-CD92-46B5-B9D1-9A63B4668894}" destId="{EA2FE866-98EB-46B0-BFC9-4F8F3C5A615C}" srcOrd="1" destOrd="0" presId="urn:microsoft.com/office/officeart/2005/8/layout/vList2"/>
    <dgm:cxn modelId="{56E2EB63-73B8-4EFA-BE78-CF20220B1150}" type="presParOf" srcId="{4B4696BA-CD92-46B5-B9D1-9A63B4668894}" destId="{9B2E5696-E1E0-414B-B8C8-D45E4587BE13}" srcOrd="2" destOrd="0" presId="urn:microsoft.com/office/officeart/2005/8/layout/vList2"/>
    <dgm:cxn modelId="{AC5972EA-9262-493C-ADB3-C2090FB0402E}" type="presParOf" srcId="{4B4696BA-CD92-46B5-B9D1-9A63B4668894}" destId="{9324406E-C97D-487B-9A4D-03EC7FB0D385}" srcOrd="3" destOrd="0" presId="urn:microsoft.com/office/officeart/2005/8/layout/vList2"/>
    <dgm:cxn modelId="{1E0023AD-D5C5-4071-8B20-5D5898442F33}" type="presParOf" srcId="{4B4696BA-CD92-46B5-B9D1-9A63B4668894}" destId="{A35F8047-5ADD-4436-B462-804A8D6E3BAE}" srcOrd="4" destOrd="0" presId="urn:microsoft.com/office/officeart/2005/8/layout/vList2"/>
    <dgm:cxn modelId="{FD236867-F2AE-41B9-8161-A47C1820CF6B}" type="presParOf" srcId="{4B4696BA-CD92-46B5-B9D1-9A63B4668894}" destId="{313671A2-8B49-4B0B-B807-153D773D0078}" srcOrd="5" destOrd="0" presId="urn:microsoft.com/office/officeart/2005/8/layout/vList2"/>
    <dgm:cxn modelId="{4B0A4CDA-4999-4CC0-B1D8-355FA79C43B0}" type="presParOf" srcId="{4B4696BA-CD92-46B5-B9D1-9A63B4668894}" destId="{4B4A8BDA-EA41-404B-BB30-3BCEAAA414A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A8803-1DC4-4BA0-A04C-D9B3F876CC1B}">
      <dsp:nvSpPr>
        <dsp:cNvPr id="0" name=""/>
        <dsp:cNvSpPr/>
      </dsp:nvSpPr>
      <dsp:spPr>
        <a:xfrm>
          <a:off x="0" y="68596"/>
          <a:ext cx="7104549" cy="1231479"/>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They keep the group focused outwardly</a:t>
          </a:r>
        </a:p>
      </dsp:txBody>
      <dsp:txXfrm>
        <a:off x="60116" y="128712"/>
        <a:ext cx="6984317" cy="1111247"/>
      </dsp:txXfrm>
    </dsp:sp>
    <dsp:sp modelId="{9B2E5696-E1E0-414B-B8C8-D45E4587BE13}">
      <dsp:nvSpPr>
        <dsp:cNvPr id="0" name=""/>
        <dsp:cNvSpPr/>
      </dsp:nvSpPr>
      <dsp:spPr>
        <a:xfrm>
          <a:off x="0" y="1389356"/>
          <a:ext cx="7104549" cy="1231479"/>
        </a:xfrm>
        <a:prstGeom prst="roundRect">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They prevent leadership voids</a:t>
          </a:r>
        </a:p>
      </dsp:txBody>
      <dsp:txXfrm>
        <a:off x="60116" y="1449472"/>
        <a:ext cx="6984317" cy="1111247"/>
      </dsp:txXfrm>
    </dsp:sp>
    <dsp:sp modelId="{A35F8047-5ADD-4436-B462-804A8D6E3BAE}">
      <dsp:nvSpPr>
        <dsp:cNvPr id="0" name=""/>
        <dsp:cNvSpPr/>
      </dsp:nvSpPr>
      <dsp:spPr>
        <a:xfrm>
          <a:off x="0" y="2710116"/>
          <a:ext cx="7104549" cy="1231479"/>
        </a:xfrm>
        <a:prstGeom prst="roundRect">
          <a:avLst/>
        </a:prstGeom>
        <a:solidFill>
          <a:srgbClr val="33CCC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They reach new people by starting new groups</a:t>
          </a:r>
        </a:p>
      </dsp:txBody>
      <dsp:txXfrm>
        <a:off x="60116" y="2770232"/>
        <a:ext cx="6984317" cy="1111247"/>
      </dsp:txXfrm>
    </dsp:sp>
    <dsp:sp modelId="{4B4A8BDA-EA41-404B-BB30-3BCEAAA414AB}">
      <dsp:nvSpPr>
        <dsp:cNvPr id="0" name=""/>
        <dsp:cNvSpPr/>
      </dsp:nvSpPr>
      <dsp:spPr>
        <a:xfrm>
          <a:off x="0" y="4030875"/>
          <a:ext cx="7104549" cy="1231479"/>
        </a:xfrm>
        <a:prstGeom prst="roundRect">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They prevent the idea of “permanence” from taking hold </a:t>
          </a:r>
        </a:p>
      </dsp:txBody>
      <dsp:txXfrm>
        <a:off x="60116" y="4090991"/>
        <a:ext cx="6984317" cy="11112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6/5/2023</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6/5/2023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3" Type="http://schemas.openxmlformats.org/officeDocument/2006/relationships/hyperlink" Target="https://en.wikipedia.org/wiki/Electrical_generator" TargetMode="External"/><Relationship Id="rId18" Type="http://schemas.openxmlformats.org/officeDocument/2006/relationships/hyperlink" Target="https://en.wikipedia.org/wiki/Budweiser_(Anheuser-Busch)" TargetMode="External"/><Relationship Id="rId26" Type="http://schemas.openxmlformats.org/officeDocument/2006/relationships/hyperlink" Target="https://en.wikipedia.org/wiki/Yahk,_British_Columbia" TargetMode="External"/><Relationship Id="rId39" Type="http://schemas.openxmlformats.org/officeDocument/2006/relationships/hyperlink" Target="https://en.wikipedia.org/wiki/One_red_paperclip" TargetMode="External"/><Relationship Id="rId21" Type="http://schemas.openxmlformats.org/officeDocument/2006/relationships/hyperlink" Target="https://en.wikipedia.org/wiki/Quebec" TargetMode="External"/><Relationship Id="rId34" Type="http://schemas.openxmlformats.org/officeDocument/2006/relationships/hyperlink" Target="https://en.wikipedia.org/wiki/Kiss_(band)" TargetMode="External"/><Relationship Id="rId7" Type="http://schemas.openxmlformats.org/officeDocument/2006/relationships/hyperlink" Target="https://en.wikipedia.org/wiki/Seattle,_Washington" TargetMode="External"/><Relationship Id="rId12" Type="http://schemas.openxmlformats.org/officeDocument/2006/relationships/hyperlink" Target="https://en.wikipedia.org/wiki/Honda" TargetMode="External"/><Relationship Id="rId17" Type="http://schemas.openxmlformats.org/officeDocument/2006/relationships/hyperlink" Target="https://en.wikipedia.org/wiki/Beer" TargetMode="External"/><Relationship Id="rId25" Type="http://schemas.openxmlformats.org/officeDocument/2006/relationships/hyperlink" Target="https://en.wikipedia.org/wiki/Snowmobiles" TargetMode="External"/><Relationship Id="rId33" Type="http://schemas.openxmlformats.org/officeDocument/2006/relationships/hyperlink" Target="https://en.wikipedia.org/wiki/Alice_Cooper" TargetMode="External"/><Relationship Id="rId38" Type="http://schemas.openxmlformats.org/officeDocument/2006/relationships/hyperlink" Target="https://en.wikipedia.org/wiki/Donna_on_Demand" TargetMode="External"/><Relationship Id="rId2" Type="http://schemas.openxmlformats.org/officeDocument/2006/relationships/slide" Target="../slides/slide86.xml"/><Relationship Id="rId16" Type="http://schemas.openxmlformats.org/officeDocument/2006/relationships/hyperlink" Target="https://en.wikipedia.org/wiki/IOU" TargetMode="External"/><Relationship Id="rId20" Type="http://schemas.openxmlformats.org/officeDocument/2006/relationships/hyperlink" Target="https://en.wikipedia.org/wiki/New_York_City_Fire_Department" TargetMode="External"/><Relationship Id="rId29" Type="http://schemas.openxmlformats.org/officeDocument/2006/relationships/hyperlink" Target="https://en.wikipedia.org/wiki/Metalworks_Studios" TargetMode="External"/><Relationship Id="rId1" Type="http://schemas.openxmlformats.org/officeDocument/2006/relationships/notesMaster" Target="../notesMasters/notesMaster1.xml"/><Relationship Id="rId6" Type="http://schemas.openxmlformats.org/officeDocument/2006/relationships/hyperlink" Target="https://en.wikipedia.org/wiki/Doorknob" TargetMode="External"/><Relationship Id="rId11" Type="http://schemas.openxmlformats.org/officeDocument/2006/relationships/hyperlink" Target="https://en.wikipedia.org/wiki/California" TargetMode="External"/><Relationship Id="rId24" Type="http://schemas.openxmlformats.org/officeDocument/2006/relationships/hyperlink" Target="https://en.wikipedia.org/wiki/Ski-Doo" TargetMode="External"/><Relationship Id="rId32" Type="http://schemas.openxmlformats.org/officeDocument/2006/relationships/hyperlink" Target="https://en.wikipedia.org/wiki/Phoenix,_Arizona" TargetMode="External"/><Relationship Id="rId37" Type="http://schemas.openxmlformats.org/officeDocument/2006/relationships/hyperlink" Target="https://en.wikipedia.org/wiki/Role_(performing_arts)" TargetMode="External"/><Relationship Id="rId40" Type="http://schemas.openxmlformats.org/officeDocument/2006/relationships/hyperlink" Target="https://en.wikipedia.org/wiki/Kipling,_Saskatchewan" TargetMode="External"/><Relationship Id="rId5" Type="http://schemas.openxmlformats.org/officeDocument/2006/relationships/hyperlink" Target="https://en.wikipedia.org/wiki/Sculpture" TargetMode="External"/><Relationship Id="rId15" Type="http://schemas.openxmlformats.org/officeDocument/2006/relationships/hyperlink" Target="https://en.wikipedia.org/wiki/Keg" TargetMode="External"/><Relationship Id="rId23" Type="http://schemas.openxmlformats.org/officeDocument/2006/relationships/hyperlink" Target="https://en.wikipedia.org/wiki/Michel_Barrette" TargetMode="External"/><Relationship Id="rId28" Type="http://schemas.openxmlformats.org/officeDocument/2006/relationships/hyperlink" Target="https://en.wikipedia.org/wiki/Recording_contract" TargetMode="External"/><Relationship Id="rId36" Type="http://schemas.openxmlformats.org/officeDocument/2006/relationships/hyperlink" Target="https://en.wikipedia.org/wiki/Corbin_Bernsen" TargetMode="External"/><Relationship Id="rId10" Type="http://schemas.openxmlformats.org/officeDocument/2006/relationships/hyperlink" Target="https://en.wikipedia.org/wiki/Portable_stove" TargetMode="External"/><Relationship Id="rId19" Type="http://schemas.openxmlformats.org/officeDocument/2006/relationships/hyperlink" Target="https://en.wikipedia.org/wiki/Neon_sign" TargetMode="External"/><Relationship Id="rId31" Type="http://schemas.openxmlformats.org/officeDocument/2006/relationships/hyperlink" Target="https://en.wikipedia.org/wiki/Jody_Marie_Gnant" TargetMode="External"/><Relationship Id="rId4" Type="http://schemas.openxmlformats.org/officeDocument/2006/relationships/hyperlink" Target="https://en.wikipedia.org/wiki/Pen" TargetMode="External"/><Relationship Id="rId9" Type="http://schemas.openxmlformats.org/officeDocument/2006/relationships/hyperlink" Target="https://en.wikipedia.org/wiki/Coleman_Company" TargetMode="External"/><Relationship Id="rId14" Type="http://schemas.openxmlformats.org/officeDocument/2006/relationships/hyperlink" Target="https://en.wikipedia.org/wiki/Maspeth,_Queens" TargetMode="External"/><Relationship Id="rId22" Type="http://schemas.openxmlformats.org/officeDocument/2006/relationships/hyperlink" Target="https://en.wikipedia.org/wiki/Radio" TargetMode="External"/><Relationship Id="rId27" Type="http://schemas.openxmlformats.org/officeDocument/2006/relationships/hyperlink" Target="https://en.wikipedia.org/wiki/Box_truck" TargetMode="External"/><Relationship Id="rId30" Type="http://schemas.openxmlformats.org/officeDocument/2006/relationships/hyperlink" Target="https://en.wikipedia.org/wiki/Mississauga,_Ontario" TargetMode="External"/><Relationship Id="rId35" Type="http://schemas.openxmlformats.org/officeDocument/2006/relationships/hyperlink" Target="https://en.wikipedia.org/wiki/Snow_globe" TargetMode="External"/><Relationship Id="rId8" Type="http://schemas.openxmlformats.org/officeDocument/2006/relationships/hyperlink" Target="https://en.wikipedia.org/wiki/Amherst,_Massachusetts" TargetMode="External"/><Relationship Id="rId3" Type="http://schemas.openxmlformats.org/officeDocument/2006/relationships/hyperlink" Target="https://en.wikipedia.org/wiki/Vancouver"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3" Type="http://schemas.openxmlformats.org/officeDocument/2006/relationships/hyperlink" Target="https://en.wikipedia.org/wiki/Electrical_generator" TargetMode="External"/><Relationship Id="rId18" Type="http://schemas.openxmlformats.org/officeDocument/2006/relationships/hyperlink" Target="https://en.wikipedia.org/wiki/Budweiser_(Anheuser-Busch)" TargetMode="External"/><Relationship Id="rId26" Type="http://schemas.openxmlformats.org/officeDocument/2006/relationships/hyperlink" Target="https://en.wikipedia.org/wiki/Yahk,_British_Columbia" TargetMode="External"/><Relationship Id="rId39" Type="http://schemas.openxmlformats.org/officeDocument/2006/relationships/hyperlink" Target="https://en.wikipedia.org/wiki/One_red_paperclip" TargetMode="External"/><Relationship Id="rId21" Type="http://schemas.openxmlformats.org/officeDocument/2006/relationships/hyperlink" Target="https://en.wikipedia.org/wiki/Quebec" TargetMode="External"/><Relationship Id="rId34" Type="http://schemas.openxmlformats.org/officeDocument/2006/relationships/hyperlink" Target="https://en.wikipedia.org/wiki/Kiss_(band)" TargetMode="External"/><Relationship Id="rId7" Type="http://schemas.openxmlformats.org/officeDocument/2006/relationships/hyperlink" Target="https://en.wikipedia.org/wiki/Seattle,_Washington" TargetMode="External"/><Relationship Id="rId12" Type="http://schemas.openxmlformats.org/officeDocument/2006/relationships/hyperlink" Target="https://en.wikipedia.org/wiki/Honda" TargetMode="External"/><Relationship Id="rId17" Type="http://schemas.openxmlformats.org/officeDocument/2006/relationships/hyperlink" Target="https://en.wikipedia.org/wiki/Beer" TargetMode="External"/><Relationship Id="rId25" Type="http://schemas.openxmlformats.org/officeDocument/2006/relationships/hyperlink" Target="https://en.wikipedia.org/wiki/Snowmobiles" TargetMode="External"/><Relationship Id="rId33" Type="http://schemas.openxmlformats.org/officeDocument/2006/relationships/hyperlink" Target="https://en.wikipedia.org/wiki/Alice_Cooper" TargetMode="External"/><Relationship Id="rId38" Type="http://schemas.openxmlformats.org/officeDocument/2006/relationships/hyperlink" Target="https://en.wikipedia.org/wiki/Donna_on_Demand" TargetMode="External"/><Relationship Id="rId2" Type="http://schemas.openxmlformats.org/officeDocument/2006/relationships/slide" Target="../slides/slide104.xml"/><Relationship Id="rId16" Type="http://schemas.openxmlformats.org/officeDocument/2006/relationships/hyperlink" Target="https://en.wikipedia.org/wiki/IOU" TargetMode="External"/><Relationship Id="rId20" Type="http://schemas.openxmlformats.org/officeDocument/2006/relationships/hyperlink" Target="https://en.wikipedia.org/wiki/New_York_City_Fire_Department" TargetMode="External"/><Relationship Id="rId29" Type="http://schemas.openxmlformats.org/officeDocument/2006/relationships/hyperlink" Target="https://en.wikipedia.org/wiki/Metalworks_Studios" TargetMode="External"/><Relationship Id="rId1" Type="http://schemas.openxmlformats.org/officeDocument/2006/relationships/notesMaster" Target="../notesMasters/notesMaster1.xml"/><Relationship Id="rId6" Type="http://schemas.openxmlformats.org/officeDocument/2006/relationships/hyperlink" Target="https://en.wikipedia.org/wiki/Doorknob" TargetMode="External"/><Relationship Id="rId11" Type="http://schemas.openxmlformats.org/officeDocument/2006/relationships/hyperlink" Target="https://en.wikipedia.org/wiki/California" TargetMode="External"/><Relationship Id="rId24" Type="http://schemas.openxmlformats.org/officeDocument/2006/relationships/hyperlink" Target="https://en.wikipedia.org/wiki/Ski-Doo" TargetMode="External"/><Relationship Id="rId32" Type="http://schemas.openxmlformats.org/officeDocument/2006/relationships/hyperlink" Target="https://en.wikipedia.org/wiki/Phoenix,_Arizona" TargetMode="External"/><Relationship Id="rId37" Type="http://schemas.openxmlformats.org/officeDocument/2006/relationships/hyperlink" Target="https://en.wikipedia.org/wiki/Role_(performing_arts)" TargetMode="External"/><Relationship Id="rId40" Type="http://schemas.openxmlformats.org/officeDocument/2006/relationships/hyperlink" Target="https://en.wikipedia.org/wiki/Kipling,_Saskatchewan" TargetMode="External"/><Relationship Id="rId5" Type="http://schemas.openxmlformats.org/officeDocument/2006/relationships/hyperlink" Target="https://en.wikipedia.org/wiki/Sculpture" TargetMode="External"/><Relationship Id="rId15" Type="http://schemas.openxmlformats.org/officeDocument/2006/relationships/hyperlink" Target="https://en.wikipedia.org/wiki/Keg" TargetMode="External"/><Relationship Id="rId23" Type="http://schemas.openxmlformats.org/officeDocument/2006/relationships/hyperlink" Target="https://en.wikipedia.org/wiki/Michel_Barrette" TargetMode="External"/><Relationship Id="rId28" Type="http://schemas.openxmlformats.org/officeDocument/2006/relationships/hyperlink" Target="https://en.wikipedia.org/wiki/Recording_contract" TargetMode="External"/><Relationship Id="rId36" Type="http://schemas.openxmlformats.org/officeDocument/2006/relationships/hyperlink" Target="https://en.wikipedia.org/wiki/Corbin_Bernsen" TargetMode="External"/><Relationship Id="rId10" Type="http://schemas.openxmlformats.org/officeDocument/2006/relationships/hyperlink" Target="https://en.wikipedia.org/wiki/Portable_stove" TargetMode="External"/><Relationship Id="rId19" Type="http://schemas.openxmlformats.org/officeDocument/2006/relationships/hyperlink" Target="https://en.wikipedia.org/wiki/Neon_sign" TargetMode="External"/><Relationship Id="rId31" Type="http://schemas.openxmlformats.org/officeDocument/2006/relationships/hyperlink" Target="https://en.wikipedia.org/wiki/Jody_Marie_Gnant" TargetMode="External"/><Relationship Id="rId4" Type="http://schemas.openxmlformats.org/officeDocument/2006/relationships/hyperlink" Target="https://en.wikipedia.org/wiki/Pen" TargetMode="External"/><Relationship Id="rId9" Type="http://schemas.openxmlformats.org/officeDocument/2006/relationships/hyperlink" Target="https://en.wikipedia.org/wiki/Coleman_Company" TargetMode="External"/><Relationship Id="rId14" Type="http://schemas.openxmlformats.org/officeDocument/2006/relationships/hyperlink" Target="https://en.wikipedia.org/wiki/Maspeth,_Queens" TargetMode="External"/><Relationship Id="rId22" Type="http://schemas.openxmlformats.org/officeDocument/2006/relationships/hyperlink" Target="https://en.wikipedia.org/wiki/Radio" TargetMode="External"/><Relationship Id="rId27" Type="http://schemas.openxmlformats.org/officeDocument/2006/relationships/hyperlink" Target="https://en.wikipedia.org/wiki/Box_truck" TargetMode="External"/><Relationship Id="rId30" Type="http://schemas.openxmlformats.org/officeDocument/2006/relationships/hyperlink" Target="https://en.wikipedia.org/wiki/Mississauga,_Ontario" TargetMode="External"/><Relationship Id="rId35" Type="http://schemas.openxmlformats.org/officeDocument/2006/relationships/hyperlink" Target="https://en.wikipedia.org/wiki/Snow_globe" TargetMode="External"/><Relationship Id="rId8" Type="http://schemas.openxmlformats.org/officeDocument/2006/relationships/hyperlink" Target="https://en.wikipedia.org/wiki/Amherst,_Massachusetts" TargetMode="External"/><Relationship Id="rId3" Type="http://schemas.openxmlformats.org/officeDocument/2006/relationships/hyperlink" Target="https://en.wikipedia.org/wiki/Vancouve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A new scorecard for groups = more than just “how many people were in attendance today?”</a:t>
            </a:r>
          </a:p>
          <a:p>
            <a:pPr marL="171450" indent="-171450">
              <a:buFont typeface="Arial" panose="020B0604020202020204" pitchFamily="34" charset="0"/>
              <a:buChar char="•"/>
            </a:pPr>
            <a:r>
              <a:rPr lang="en-US" sz="1600" dirty="0"/>
              <a:t>If we measured groups by other metrics, we could see where improvement is needed</a:t>
            </a:r>
          </a:p>
          <a:p>
            <a:pPr marL="171450" indent="-171450">
              <a:buFont typeface="Arial" panose="020B0604020202020204" pitchFamily="34" charset="0"/>
              <a:buChar char="•"/>
            </a:pPr>
            <a:r>
              <a:rPr lang="en-US" sz="1600" dirty="0"/>
              <a:t>Attendance is important, but it is not the only way to evaluate a group’s effectiveness </a:t>
            </a:r>
          </a:p>
          <a:p>
            <a:pPr marL="171450" indent="-171450">
              <a:buFont typeface="Arial" panose="020B0604020202020204" pitchFamily="34" charset="0"/>
              <a:buChar char="•"/>
            </a:pPr>
            <a:r>
              <a:rPr lang="en-US" sz="1600" dirty="0"/>
              <a:t>A group can be small and be great at making disciples</a:t>
            </a:r>
          </a:p>
          <a:p>
            <a:pPr marL="171450" indent="-171450">
              <a:buFont typeface="Arial" panose="020B0604020202020204" pitchFamily="34" charset="0"/>
              <a:buChar char="•"/>
            </a:pPr>
            <a:r>
              <a:rPr lang="en-US" sz="1600" dirty="0"/>
              <a:t>A group can be large, but it may not be healthy</a:t>
            </a:r>
          </a:p>
          <a:p>
            <a:pPr marL="171450" indent="-171450">
              <a:buFont typeface="Arial" panose="020B0604020202020204" pitchFamily="34" charset="0"/>
              <a:buChar char="•"/>
            </a:pPr>
            <a:r>
              <a:rPr lang="en-US" sz="1600" dirty="0"/>
              <a:t>In a post-pandemic world, groups need a new scorecard!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149964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76700"/>
          </a:xfrm>
        </p:spPr>
        <p:txBody>
          <a:bodyPr/>
          <a:lstStyle/>
          <a:p>
            <a:r>
              <a:rPr lang="en-US" b="1" dirty="0"/>
              <a:t>Q1: Are prayers focused on the lost?</a:t>
            </a:r>
          </a:p>
          <a:p>
            <a:pPr marL="171450" indent="-171450">
              <a:buFont typeface="Arial" panose="020B0604020202020204" pitchFamily="34" charset="0"/>
              <a:buChar char="•"/>
            </a:pPr>
            <a:r>
              <a:rPr lang="en-US" dirty="0"/>
              <a:t>Connect 3 book by David Francis</a:t>
            </a:r>
          </a:p>
          <a:p>
            <a:pPr marL="628650" lvl="1" indent="-171450">
              <a:buFont typeface="Arial" panose="020B0604020202020204" pitchFamily="34" charset="0"/>
              <a:buChar char="•"/>
            </a:pPr>
            <a:r>
              <a:rPr lang="en-US" dirty="0"/>
              <a:t>3 stages of group life</a:t>
            </a:r>
          </a:p>
          <a:p>
            <a:pPr marL="1085850" lvl="2" indent="-171450">
              <a:buFont typeface="Arial" panose="020B0604020202020204" pitchFamily="34" charset="0"/>
              <a:buChar char="•"/>
            </a:pPr>
            <a:r>
              <a:rPr lang="en-US" i="1" dirty="0"/>
              <a:t>Class stage </a:t>
            </a:r>
            <a:r>
              <a:rPr lang="en-US" dirty="0"/>
              <a:t>(praying for stubbed toes)</a:t>
            </a:r>
          </a:p>
          <a:p>
            <a:pPr marL="1085850" lvl="2" indent="-171450">
              <a:buFont typeface="Arial" panose="020B0604020202020204" pitchFamily="34" charset="0"/>
              <a:buChar char="•"/>
            </a:pPr>
            <a:r>
              <a:rPr lang="en-US" i="1" dirty="0"/>
              <a:t>Community stage </a:t>
            </a:r>
            <a:r>
              <a:rPr lang="en-US" dirty="0"/>
              <a:t>(praying for each other)</a:t>
            </a:r>
          </a:p>
          <a:p>
            <a:pPr marL="1085850" lvl="2" indent="-171450">
              <a:buFont typeface="Arial" panose="020B0604020202020204" pitchFamily="34" charset="0"/>
              <a:buChar char="•"/>
            </a:pPr>
            <a:r>
              <a:rPr lang="en-US" i="1" dirty="0"/>
              <a:t>Commission stage </a:t>
            </a:r>
            <a:r>
              <a:rPr lang="en-US" dirty="0"/>
              <a:t>(praying for lost friends and family)</a:t>
            </a:r>
          </a:p>
          <a:p>
            <a:r>
              <a:rPr lang="en-US" b="1" dirty="0"/>
              <a:t>Q2: Are group members eating with sinners and tax collectors?</a:t>
            </a:r>
          </a:p>
          <a:p>
            <a:pPr marL="171450" indent="-171450">
              <a:buFont typeface="Arial" panose="020B0604020202020204" pitchFamily="34" charset="0"/>
              <a:buChar char="•"/>
            </a:pPr>
            <a:r>
              <a:rPr lang="en-US" dirty="0"/>
              <a:t>Jesus did!</a:t>
            </a:r>
          </a:p>
          <a:p>
            <a:pPr marL="171450" indent="-171450">
              <a:buFont typeface="Arial" panose="020B0604020202020204" pitchFamily="34" charset="0"/>
              <a:buChar char="•"/>
            </a:pPr>
            <a:r>
              <a:rPr lang="en-US" dirty="0"/>
              <a:t>The longer we are in church, the less lost people we know</a:t>
            </a:r>
          </a:p>
          <a:p>
            <a:pPr marL="171450" indent="-171450">
              <a:buFont typeface="Arial" panose="020B0604020202020204" pitchFamily="34" charset="0"/>
              <a:buChar char="•"/>
            </a:pPr>
            <a:r>
              <a:rPr lang="en-US" dirty="0"/>
              <a:t>Must create margin on our personal calendars for relating to people who are lost</a:t>
            </a:r>
          </a:p>
          <a:p>
            <a:pPr marL="171450" indent="-171450">
              <a:buFont typeface="Arial" panose="020B0604020202020204" pitchFamily="34" charset="0"/>
              <a:buChar char="•"/>
            </a:pPr>
            <a:r>
              <a:rPr lang="en-US" dirty="0"/>
              <a:t>Goal is to build relationships and “win a hearing”</a:t>
            </a:r>
          </a:p>
          <a:p>
            <a:pPr marL="171450" indent="-171450">
              <a:buFont typeface="Arial" panose="020B0604020202020204" pitchFamily="34" charset="0"/>
              <a:buChar char="•"/>
            </a:pPr>
            <a:r>
              <a:rPr lang="en-US" dirty="0"/>
              <a:t>Don’t want to make people feel like they are a “project”</a:t>
            </a:r>
          </a:p>
          <a:p>
            <a:r>
              <a:rPr lang="en-US" b="1" dirty="0"/>
              <a:t>Q3: Are new persons invited to connect with the group?</a:t>
            </a:r>
          </a:p>
          <a:p>
            <a:pPr marL="171450" indent="-171450">
              <a:buFont typeface="Arial" panose="020B0604020202020204" pitchFamily="34" charset="0"/>
              <a:buChar char="•"/>
            </a:pPr>
            <a:r>
              <a:rPr lang="en-US" dirty="0"/>
              <a:t>47% of people who attend a group do so because a group member or the leader invited them!</a:t>
            </a:r>
          </a:p>
          <a:p>
            <a:pPr marL="171450" indent="-171450">
              <a:buFont typeface="Arial" panose="020B0604020202020204" pitchFamily="34" charset="0"/>
              <a:buChar char="•"/>
            </a:pPr>
            <a:r>
              <a:rPr lang="en-US" dirty="0"/>
              <a:t>Inviting people to be disciples sometimes starts with an invitation to a party or other event</a:t>
            </a:r>
          </a:p>
          <a:p>
            <a:pPr marL="628650" lvl="1" indent="-171450">
              <a:buFont typeface="Arial" panose="020B0604020202020204" pitchFamily="34" charset="0"/>
              <a:buChar char="•"/>
            </a:pPr>
            <a:r>
              <a:rPr lang="en-US" dirty="0"/>
              <a:t>Juan Ortiz: “People opposed to the </a:t>
            </a:r>
            <a:r>
              <a:rPr lang="en-US" dirty="0" err="1"/>
              <a:t>gopel</a:t>
            </a:r>
            <a:r>
              <a:rPr lang="en-US" dirty="0"/>
              <a:t> aren’t opposed to ice cream”</a:t>
            </a:r>
          </a:p>
          <a:p>
            <a:r>
              <a:rPr lang="en-US" b="1" dirty="0"/>
              <a:t>Q4: Are group members initiating gospel conversations?</a:t>
            </a:r>
          </a:p>
          <a:p>
            <a:pPr marL="171450" indent="-171450">
              <a:buFont typeface="Arial" panose="020B0604020202020204" pitchFamily="34" charset="0"/>
              <a:buChar char="•"/>
            </a:pPr>
            <a:r>
              <a:rPr lang="en-US" dirty="0"/>
              <a:t>People need to know 2 things:</a:t>
            </a:r>
          </a:p>
          <a:p>
            <a:pPr marL="628650" lvl="1" indent="-171450">
              <a:buFont typeface="Arial" panose="020B0604020202020204" pitchFamily="34" charset="0"/>
              <a:buChar char="•"/>
            </a:pPr>
            <a:r>
              <a:rPr lang="en-US" dirty="0"/>
              <a:t>How to share their story (testimony)</a:t>
            </a:r>
          </a:p>
          <a:p>
            <a:pPr marL="628650" lvl="1" indent="-171450">
              <a:buFont typeface="Arial" panose="020B0604020202020204" pitchFamily="34" charset="0"/>
              <a:buChar char="•"/>
            </a:pPr>
            <a:r>
              <a:rPr lang="en-US" dirty="0"/>
              <a:t>A simple gospel presentation (I like the Navigators’ “1 verse evangelism” method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72</a:t>
            </a:fld>
            <a:endParaRPr lang="en-US" noProof="0"/>
          </a:p>
        </p:txBody>
      </p:sp>
    </p:spTree>
    <p:extLst>
      <p:ext uri="{BB962C8B-B14F-4D97-AF65-F5344CB8AC3E}">
        <p14:creationId xmlns:p14="http://schemas.microsoft.com/office/powerpoint/2010/main" val="1321335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76700"/>
          </a:xfrm>
        </p:spPr>
        <p:txBody>
          <a:bodyPr/>
          <a:lstStyle/>
          <a:p>
            <a:r>
              <a:rPr lang="en-US" b="1" dirty="0"/>
              <a:t>Q1: Are prayers focused on the lost?</a:t>
            </a:r>
          </a:p>
          <a:p>
            <a:pPr marL="171450" indent="-171450">
              <a:buFont typeface="Arial" panose="020B0604020202020204" pitchFamily="34" charset="0"/>
              <a:buChar char="•"/>
            </a:pPr>
            <a:r>
              <a:rPr lang="en-US" dirty="0"/>
              <a:t>Connect 3 book by David Francis</a:t>
            </a:r>
          </a:p>
          <a:p>
            <a:pPr marL="628650" lvl="1" indent="-171450">
              <a:buFont typeface="Arial" panose="020B0604020202020204" pitchFamily="34" charset="0"/>
              <a:buChar char="•"/>
            </a:pPr>
            <a:r>
              <a:rPr lang="en-US" dirty="0"/>
              <a:t>3 stages of group life</a:t>
            </a:r>
          </a:p>
          <a:p>
            <a:pPr marL="1085850" lvl="2" indent="-171450">
              <a:buFont typeface="Arial" panose="020B0604020202020204" pitchFamily="34" charset="0"/>
              <a:buChar char="•"/>
            </a:pPr>
            <a:r>
              <a:rPr lang="en-US" i="1" dirty="0"/>
              <a:t>Class stage </a:t>
            </a:r>
            <a:r>
              <a:rPr lang="en-US" dirty="0"/>
              <a:t>(praying for stubbed toes)</a:t>
            </a:r>
          </a:p>
          <a:p>
            <a:pPr marL="1085850" lvl="2" indent="-171450">
              <a:buFont typeface="Arial" panose="020B0604020202020204" pitchFamily="34" charset="0"/>
              <a:buChar char="•"/>
            </a:pPr>
            <a:r>
              <a:rPr lang="en-US" i="1" dirty="0"/>
              <a:t>Community stage </a:t>
            </a:r>
            <a:r>
              <a:rPr lang="en-US" dirty="0"/>
              <a:t>(praying for each other)</a:t>
            </a:r>
          </a:p>
          <a:p>
            <a:pPr marL="1085850" lvl="2" indent="-171450">
              <a:buFont typeface="Arial" panose="020B0604020202020204" pitchFamily="34" charset="0"/>
              <a:buChar char="•"/>
            </a:pPr>
            <a:r>
              <a:rPr lang="en-US" i="1" dirty="0"/>
              <a:t>Commission stage </a:t>
            </a:r>
            <a:r>
              <a:rPr lang="en-US" dirty="0"/>
              <a:t>(praying for lost friends and family)</a:t>
            </a:r>
          </a:p>
          <a:p>
            <a:r>
              <a:rPr lang="en-US" b="1" dirty="0"/>
              <a:t>Q2: Are group members eating with sinners and tax collectors?</a:t>
            </a:r>
          </a:p>
          <a:p>
            <a:pPr marL="171450" indent="-171450">
              <a:buFont typeface="Arial" panose="020B0604020202020204" pitchFamily="34" charset="0"/>
              <a:buChar char="•"/>
            </a:pPr>
            <a:r>
              <a:rPr lang="en-US" dirty="0"/>
              <a:t>Jesus did!</a:t>
            </a:r>
          </a:p>
          <a:p>
            <a:pPr marL="171450" indent="-171450">
              <a:buFont typeface="Arial" panose="020B0604020202020204" pitchFamily="34" charset="0"/>
              <a:buChar char="•"/>
            </a:pPr>
            <a:r>
              <a:rPr lang="en-US" dirty="0"/>
              <a:t>The longer we are in church, the less lost people we know</a:t>
            </a:r>
          </a:p>
          <a:p>
            <a:pPr marL="171450" indent="-171450">
              <a:buFont typeface="Arial" panose="020B0604020202020204" pitchFamily="34" charset="0"/>
              <a:buChar char="•"/>
            </a:pPr>
            <a:r>
              <a:rPr lang="en-US" dirty="0"/>
              <a:t>Must create margin on our personal calendars for relating to people who are lost</a:t>
            </a:r>
          </a:p>
          <a:p>
            <a:pPr marL="171450" indent="-171450">
              <a:buFont typeface="Arial" panose="020B0604020202020204" pitchFamily="34" charset="0"/>
              <a:buChar char="•"/>
            </a:pPr>
            <a:r>
              <a:rPr lang="en-US" dirty="0"/>
              <a:t>Goal is to build relationships and “win a hearing”</a:t>
            </a:r>
          </a:p>
          <a:p>
            <a:pPr marL="171450" indent="-171450">
              <a:buFont typeface="Arial" panose="020B0604020202020204" pitchFamily="34" charset="0"/>
              <a:buChar char="•"/>
            </a:pPr>
            <a:r>
              <a:rPr lang="en-US" dirty="0"/>
              <a:t>Don’t want to make people feel like they are a “project”</a:t>
            </a:r>
          </a:p>
          <a:p>
            <a:r>
              <a:rPr lang="en-US" b="1" dirty="0"/>
              <a:t>Q3: Are new persons invited to connect with the group?</a:t>
            </a:r>
          </a:p>
          <a:p>
            <a:pPr marL="171450" indent="-171450">
              <a:buFont typeface="Arial" panose="020B0604020202020204" pitchFamily="34" charset="0"/>
              <a:buChar char="•"/>
            </a:pPr>
            <a:r>
              <a:rPr lang="en-US" dirty="0"/>
              <a:t>47% of people who attend a group do so because a group member or the leader invited them!</a:t>
            </a:r>
          </a:p>
          <a:p>
            <a:pPr marL="171450" indent="-171450">
              <a:buFont typeface="Arial" panose="020B0604020202020204" pitchFamily="34" charset="0"/>
              <a:buChar char="•"/>
            </a:pPr>
            <a:r>
              <a:rPr lang="en-US" dirty="0"/>
              <a:t>Inviting people to be disciples sometimes starts with an invitation to a party or other event</a:t>
            </a:r>
          </a:p>
          <a:p>
            <a:pPr marL="628650" lvl="1" indent="-171450">
              <a:buFont typeface="Arial" panose="020B0604020202020204" pitchFamily="34" charset="0"/>
              <a:buChar char="•"/>
            </a:pPr>
            <a:r>
              <a:rPr lang="en-US" dirty="0"/>
              <a:t>Juan Ortiz: “People opposed to the </a:t>
            </a:r>
            <a:r>
              <a:rPr lang="en-US" dirty="0" err="1"/>
              <a:t>gopel</a:t>
            </a:r>
            <a:r>
              <a:rPr lang="en-US" dirty="0"/>
              <a:t> aren’t opposed to ice cream”</a:t>
            </a:r>
          </a:p>
          <a:p>
            <a:r>
              <a:rPr lang="en-US" b="1" dirty="0"/>
              <a:t>Q4: Are group members initiating gospel conversations?</a:t>
            </a:r>
          </a:p>
          <a:p>
            <a:pPr marL="171450" indent="-171450">
              <a:buFont typeface="Arial" panose="020B0604020202020204" pitchFamily="34" charset="0"/>
              <a:buChar char="•"/>
            </a:pPr>
            <a:r>
              <a:rPr lang="en-US" dirty="0"/>
              <a:t>People need to know 2 things:</a:t>
            </a:r>
          </a:p>
          <a:p>
            <a:pPr marL="628650" lvl="1" indent="-171450">
              <a:buFont typeface="Arial" panose="020B0604020202020204" pitchFamily="34" charset="0"/>
              <a:buChar char="•"/>
            </a:pPr>
            <a:r>
              <a:rPr lang="en-US" dirty="0"/>
              <a:t>How to share their story (testimony)</a:t>
            </a:r>
          </a:p>
          <a:p>
            <a:pPr marL="628650" lvl="1" indent="-171450">
              <a:buFont typeface="Arial" panose="020B0604020202020204" pitchFamily="34" charset="0"/>
              <a:buChar char="•"/>
            </a:pPr>
            <a:r>
              <a:rPr lang="en-US" dirty="0"/>
              <a:t>A simple gospel presentation (I like the Navigators’ “1 verse evangelism” method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77</a:t>
            </a:fld>
            <a:endParaRPr lang="en-US" noProof="0"/>
          </a:p>
        </p:txBody>
      </p:sp>
    </p:spTree>
    <p:extLst>
      <p:ext uri="{BB962C8B-B14F-4D97-AF65-F5344CB8AC3E}">
        <p14:creationId xmlns:p14="http://schemas.microsoft.com/office/powerpoint/2010/main" val="85033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76700"/>
          </a:xfrm>
        </p:spPr>
        <p:txBody>
          <a:bodyPr/>
          <a:lstStyle/>
          <a:p>
            <a:r>
              <a:rPr lang="en-US" b="1" dirty="0"/>
              <a:t>Q1: Are prayers focused on the lost?</a:t>
            </a:r>
          </a:p>
          <a:p>
            <a:pPr marL="171450" indent="-171450">
              <a:buFont typeface="Arial" panose="020B0604020202020204" pitchFamily="34" charset="0"/>
              <a:buChar char="•"/>
            </a:pPr>
            <a:r>
              <a:rPr lang="en-US" dirty="0"/>
              <a:t>Connect 3 book by David Francis</a:t>
            </a:r>
          </a:p>
          <a:p>
            <a:pPr marL="628650" lvl="1" indent="-171450">
              <a:buFont typeface="Arial" panose="020B0604020202020204" pitchFamily="34" charset="0"/>
              <a:buChar char="•"/>
            </a:pPr>
            <a:r>
              <a:rPr lang="en-US" dirty="0"/>
              <a:t>3 stages of group life</a:t>
            </a:r>
          </a:p>
          <a:p>
            <a:pPr marL="1085850" lvl="2" indent="-171450">
              <a:buFont typeface="Arial" panose="020B0604020202020204" pitchFamily="34" charset="0"/>
              <a:buChar char="•"/>
            </a:pPr>
            <a:r>
              <a:rPr lang="en-US" i="1" dirty="0"/>
              <a:t>Class stage </a:t>
            </a:r>
            <a:r>
              <a:rPr lang="en-US" dirty="0"/>
              <a:t>(praying for stubbed toes)</a:t>
            </a:r>
          </a:p>
          <a:p>
            <a:pPr marL="1085850" lvl="2" indent="-171450">
              <a:buFont typeface="Arial" panose="020B0604020202020204" pitchFamily="34" charset="0"/>
              <a:buChar char="•"/>
            </a:pPr>
            <a:r>
              <a:rPr lang="en-US" i="1" dirty="0"/>
              <a:t>Community stage </a:t>
            </a:r>
            <a:r>
              <a:rPr lang="en-US" dirty="0"/>
              <a:t>(praying for each other)</a:t>
            </a:r>
          </a:p>
          <a:p>
            <a:pPr marL="1085850" lvl="2" indent="-171450">
              <a:buFont typeface="Arial" panose="020B0604020202020204" pitchFamily="34" charset="0"/>
              <a:buChar char="•"/>
            </a:pPr>
            <a:r>
              <a:rPr lang="en-US" i="1" dirty="0"/>
              <a:t>Commission stage </a:t>
            </a:r>
            <a:r>
              <a:rPr lang="en-US" dirty="0"/>
              <a:t>(praying for lost friends and family)</a:t>
            </a:r>
          </a:p>
          <a:p>
            <a:r>
              <a:rPr lang="en-US" b="1" dirty="0"/>
              <a:t>Q2: Are group members eating with sinners and tax collectors?</a:t>
            </a:r>
          </a:p>
          <a:p>
            <a:pPr marL="171450" indent="-171450">
              <a:buFont typeface="Arial" panose="020B0604020202020204" pitchFamily="34" charset="0"/>
              <a:buChar char="•"/>
            </a:pPr>
            <a:r>
              <a:rPr lang="en-US" dirty="0"/>
              <a:t>Jesus did!</a:t>
            </a:r>
          </a:p>
          <a:p>
            <a:pPr marL="171450" indent="-171450">
              <a:buFont typeface="Arial" panose="020B0604020202020204" pitchFamily="34" charset="0"/>
              <a:buChar char="•"/>
            </a:pPr>
            <a:r>
              <a:rPr lang="en-US" dirty="0"/>
              <a:t>The longer we are in church, the less lost people we know</a:t>
            </a:r>
          </a:p>
          <a:p>
            <a:pPr marL="171450" indent="-171450">
              <a:buFont typeface="Arial" panose="020B0604020202020204" pitchFamily="34" charset="0"/>
              <a:buChar char="•"/>
            </a:pPr>
            <a:r>
              <a:rPr lang="en-US" dirty="0"/>
              <a:t>Must create margin on our personal calendars for relating to people who are lost</a:t>
            </a:r>
          </a:p>
          <a:p>
            <a:pPr marL="171450" indent="-171450">
              <a:buFont typeface="Arial" panose="020B0604020202020204" pitchFamily="34" charset="0"/>
              <a:buChar char="•"/>
            </a:pPr>
            <a:r>
              <a:rPr lang="en-US" dirty="0"/>
              <a:t>Goal is to build relationships and “win a hearing”</a:t>
            </a:r>
          </a:p>
          <a:p>
            <a:pPr marL="171450" indent="-171450">
              <a:buFont typeface="Arial" panose="020B0604020202020204" pitchFamily="34" charset="0"/>
              <a:buChar char="•"/>
            </a:pPr>
            <a:r>
              <a:rPr lang="en-US" dirty="0"/>
              <a:t>Don’t want to make people feel like they are a “project”</a:t>
            </a:r>
          </a:p>
          <a:p>
            <a:r>
              <a:rPr lang="en-US" b="1" dirty="0"/>
              <a:t>Q3: Are new persons invited to connect with the group?</a:t>
            </a:r>
          </a:p>
          <a:p>
            <a:pPr marL="171450" indent="-171450">
              <a:buFont typeface="Arial" panose="020B0604020202020204" pitchFamily="34" charset="0"/>
              <a:buChar char="•"/>
            </a:pPr>
            <a:r>
              <a:rPr lang="en-US" dirty="0"/>
              <a:t>47% of people who attend a group do so because a group member or the leader invited them!</a:t>
            </a:r>
          </a:p>
          <a:p>
            <a:pPr marL="171450" indent="-171450">
              <a:buFont typeface="Arial" panose="020B0604020202020204" pitchFamily="34" charset="0"/>
              <a:buChar char="•"/>
            </a:pPr>
            <a:r>
              <a:rPr lang="en-US" dirty="0"/>
              <a:t>Inviting people to be disciples sometimes starts with an invitation to a party or other event</a:t>
            </a:r>
          </a:p>
          <a:p>
            <a:pPr marL="628650" lvl="1" indent="-171450">
              <a:buFont typeface="Arial" panose="020B0604020202020204" pitchFamily="34" charset="0"/>
              <a:buChar char="•"/>
            </a:pPr>
            <a:r>
              <a:rPr lang="en-US" dirty="0"/>
              <a:t>Juan Ortiz: “People opposed to the </a:t>
            </a:r>
            <a:r>
              <a:rPr lang="en-US" dirty="0" err="1"/>
              <a:t>gopel</a:t>
            </a:r>
            <a:r>
              <a:rPr lang="en-US" dirty="0"/>
              <a:t> aren’t opposed to ice cream”</a:t>
            </a:r>
          </a:p>
          <a:p>
            <a:r>
              <a:rPr lang="en-US" b="1" dirty="0"/>
              <a:t>Q4: Are group members initiating gospel conversations?</a:t>
            </a:r>
          </a:p>
          <a:p>
            <a:pPr marL="171450" indent="-171450">
              <a:buFont typeface="Arial" panose="020B0604020202020204" pitchFamily="34" charset="0"/>
              <a:buChar char="•"/>
            </a:pPr>
            <a:r>
              <a:rPr lang="en-US" dirty="0"/>
              <a:t>People need to know 2 things:</a:t>
            </a:r>
          </a:p>
          <a:p>
            <a:pPr marL="628650" lvl="1" indent="-171450">
              <a:buFont typeface="Arial" panose="020B0604020202020204" pitchFamily="34" charset="0"/>
              <a:buChar char="•"/>
            </a:pPr>
            <a:r>
              <a:rPr lang="en-US" dirty="0"/>
              <a:t>How to share their story (testimony)</a:t>
            </a:r>
          </a:p>
          <a:p>
            <a:pPr marL="628650" lvl="1" indent="-171450">
              <a:buFont typeface="Arial" panose="020B0604020202020204" pitchFamily="34" charset="0"/>
              <a:buChar char="•"/>
            </a:pPr>
            <a:r>
              <a:rPr lang="en-US" dirty="0"/>
              <a:t>A simple gospel presentation (I like the Navigators’ “1 verse evangelism” method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80</a:t>
            </a:fld>
            <a:endParaRPr lang="en-US" noProof="0"/>
          </a:p>
        </p:txBody>
      </p:sp>
    </p:spTree>
    <p:extLst>
      <p:ext uri="{BB962C8B-B14F-4D97-AF65-F5344CB8AC3E}">
        <p14:creationId xmlns:p14="http://schemas.microsoft.com/office/powerpoint/2010/main" val="1545829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76700"/>
          </a:xfrm>
        </p:spPr>
        <p:txBody>
          <a:bodyPr/>
          <a:lstStyle/>
          <a:p>
            <a:r>
              <a:rPr lang="en-US" b="1" dirty="0"/>
              <a:t>Q1: Are prayers focused on the lost?</a:t>
            </a:r>
          </a:p>
          <a:p>
            <a:pPr marL="171450" indent="-171450">
              <a:buFont typeface="Arial" panose="020B0604020202020204" pitchFamily="34" charset="0"/>
              <a:buChar char="•"/>
            </a:pPr>
            <a:r>
              <a:rPr lang="en-US" dirty="0"/>
              <a:t>Connect 3 book by David Francis</a:t>
            </a:r>
          </a:p>
          <a:p>
            <a:pPr marL="628650" lvl="1" indent="-171450">
              <a:buFont typeface="Arial" panose="020B0604020202020204" pitchFamily="34" charset="0"/>
              <a:buChar char="•"/>
            </a:pPr>
            <a:r>
              <a:rPr lang="en-US" dirty="0"/>
              <a:t>3 stages of group life</a:t>
            </a:r>
          </a:p>
          <a:p>
            <a:pPr marL="1085850" lvl="2" indent="-171450">
              <a:buFont typeface="Arial" panose="020B0604020202020204" pitchFamily="34" charset="0"/>
              <a:buChar char="•"/>
            </a:pPr>
            <a:r>
              <a:rPr lang="en-US" i="1" dirty="0"/>
              <a:t>Class stage </a:t>
            </a:r>
            <a:r>
              <a:rPr lang="en-US" dirty="0"/>
              <a:t>(praying for stubbed toes)</a:t>
            </a:r>
          </a:p>
          <a:p>
            <a:pPr marL="1085850" lvl="2" indent="-171450">
              <a:buFont typeface="Arial" panose="020B0604020202020204" pitchFamily="34" charset="0"/>
              <a:buChar char="•"/>
            </a:pPr>
            <a:r>
              <a:rPr lang="en-US" i="1" dirty="0"/>
              <a:t>Community stage </a:t>
            </a:r>
            <a:r>
              <a:rPr lang="en-US" dirty="0"/>
              <a:t>(praying for each other)</a:t>
            </a:r>
          </a:p>
          <a:p>
            <a:pPr marL="1085850" lvl="2" indent="-171450">
              <a:buFont typeface="Arial" panose="020B0604020202020204" pitchFamily="34" charset="0"/>
              <a:buChar char="•"/>
            </a:pPr>
            <a:r>
              <a:rPr lang="en-US" i="1" dirty="0"/>
              <a:t>Commission stage </a:t>
            </a:r>
            <a:r>
              <a:rPr lang="en-US" dirty="0"/>
              <a:t>(praying for lost friends and family)</a:t>
            </a:r>
          </a:p>
          <a:p>
            <a:r>
              <a:rPr lang="en-US" b="1" dirty="0"/>
              <a:t>Q2: Are group members eating with sinners and tax collectors?</a:t>
            </a:r>
          </a:p>
          <a:p>
            <a:pPr marL="171450" indent="-171450">
              <a:buFont typeface="Arial" panose="020B0604020202020204" pitchFamily="34" charset="0"/>
              <a:buChar char="•"/>
            </a:pPr>
            <a:r>
              <a:rPr lang="en-US" dirty="0"/>
              <a:t>Jesus did!</a:t>
            </a:r>
          </a:p>
          <a:p>
            <a:pPr marL="171450" indent="-171450">
              <a:buFont typeface="Arial" panose="020B0604020202020204" pitchFamily="34" charset="0"/>
              <a:buChar char="•"/>
            </a:pPr>
            <a:r>
              <a:rPr lang="en-US" dirty="0"/>
              <a:t>The longer we are in church, the less lost people we know</a:t>
            </a:r>
          </a:p>
          <a:p>
            <a:pPr marL="171450" indent="-171450">
              <a:buFont typeface="Arial" panose="020B0604020202020204" pitchFamily="34" charset="0"/>
              <a:buChar char="•"/>
            </a:pPr>
            <a:r>
              <a:rPr lang="en-US" dirty="0"/>
              <a:t>Must create margin on our personal calendars for relating to people who are lost</a:t>
            </a:r>
          </a:p>
          <a:p>
            <a:pPr marL="171450" indent="-171450">
              <a:buFont typeface="Arial" panose="020B0604020202020204" pitchFamily="34" charset="0"/>
              <a:buChar char="•"/>
            </a:pPr>
            <a:r>
              <a:rPr lang="en-US" dirty="0"/>
              <a:t>Goal is to build relationships and “win a hearing”</a:t>
            </a:r>
          </a:p>
          <a:p>
            <a:pPr marL="171450" indent="-171450">
              <a:buFont typeface="Arial" panose="020B0604020202020204" pitchFamily="34" charset="0"/>
              <a:buChar char="•"/>
            </a:pPr>
            <a:r>
              <a:rPr lang="en-US" dirty="0"/>
              <a:t>Don’t want to make people feel like they are a “project”</a:t>
            </a:r>
          </a:p>
          <a:p>
            <a:r>
              <a:rPr lang="en-US" b="1" dirty="0"/>
              <a:t>Q3: Are new persons invited to connect with the group?</a:t>
            </a:r>
          </a:p>
          <a:p>
            <a:pPr marL="171450" indent="-171450">
              <a:buFont typeface="Arial" panose="020B0604020202020204" pitchFamily="34" charset="0"/>
              <a:buChar char="•"/>
            </a:pPr>
            <a:r>
              <a:rPr lang="en-US" dirty="0"/>
              <a:t>47% of people who attend a group do so because a group member or the leader invited them!</a:t>
            </a:r>
          </a:p>
          <a:p>
            <a:pPr marL="171450" indent="-171450">
              <a:buFont typeface="Arial" panose="020B0604020202020204" pitchFamily="34" charset="0"/>
              <a:buChar char="•"/>
            </a:pPr>
            <a:r>
              <a:rPr lang="en-US" dirty="0"/>
              <a:t>Inviting people to be disciples sometimes starts with an invitation to a party or other event</a:t>
            </a:r>
          </a:p>
          <a:p>
            <a:pPr marL="628650" lvl="1" indent="-171450">
              <a:buFont typeface="Arial" panose="020B0604020202020204" pitchFamily="34" charset="0"/>
              <a:buChar char="•"/>
            </a:pPr>
            <a:r>
              <a:rPr lang="en-US" dirty="0"/>
              <a:t>Juan Ortiz: “People opposed to the </a:t>
            </a:r>
            <a:r>
              <a:rPr lang="en-US" dirty="0" err="1"/>
              <a:t>gopel</a:t>
            </a:r>
            <a:r>
              <a:rPr lang="en-US" dirty="0"/>
              <a:t> aren’t opposed to ice cream”</a:t>
            </a:r>
          </a:p>
          <a:p>
            <a:r>
              <a:rPr lang="en-US" b="1" dirty="0"/>
              <a:t>Q4: Are group members initiating gospel conversations?</a:t>
            </a:r>
          </a:p>
          <a:p>
            <a:pPr marL="171450" indent="-171450">
              <a:buFont typeface="Arial" panose="020B0604020202020204" pitchFamily="34" charset="0"/>
              <a:buChar char="•"/>
            </a:pPr>
            <a:r>
              <a:rPr lang="en-US" dirty="0"/>
              <a:t>People need to know 2 things:</a:t>
            </a:r>
          </a:p>
          <a:p>
            <a:pPr marL="628650" lvl="1" indent="-171450">
              <a:buFont typeface="Arial" panose="020B0604020202020204" pitchFamily="34" charset="0"/>
              <a:buChar char="•"/>
            </a:pPr>
            <a:r>
              <a:rPr lang="en-US" dirty="0"/>
              <a:t>How to share their story (testimony)</a:t>
            </a:r>
          </a:p>
          <a:p>
            <a:pPr marL="628650" lvl="1" indent="-171450">
              <a:buFont typeface="Arial" panose="020B0604020202020204" pitchFamily="34" charset="0"/>
              <a:buChar char="•"/>
            </a:pPr>
            <a:r>
              <a:rPr lang="en-US" dirty="0"/>
              <a:t>A simple gospel presentation (I like the Navigators’ “1 verse evangelism” method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85</a:t>
            </a:fld>
            <a:endParaRPr lang="en-US" noProof="0"/>
          </a:p>
        </p:txBody>
      </p:sp>
    </p:spTree>
    <p:extLst>
      <p:ext uri="{BB962C8B-B14F-4D97-AF65-F5344CB8AC3E}">
        <p14:creationId xmlns:p14="http://schemas.microsoft.com/office/powerpoint/2010/main" val="455098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a:bodyPr>
          <a:lstStyle/>
          <a:p>
            <a:br>
              <a:rPr lang="en-US" dirty="0"/>
            </a:br>
            <a:r>
              <a:rPr lang="en-US" dirty="0"/>
              <a:t>On July 14, 2005, he went to </a:t>
            </a:r>
            <a:r>
              <a:rPr lang="en-US" dirty="0">
                <a:hlinkClick r:id="rId3" tooltip="Vancouver"/>
              </a:rPr>
              <a:t>Vancouver</a:t>
            </a:r>
            <a:r>
              <a:rPr lang="en-US" dirty="0"/>
              <a:t> and traded the paperclip for a fish-shaped </a:t>
            </a:r>
            <a:r>
              <a:rPr lang="en-US" dirty="0" err="1">
                <a:hlinkClick r:id="rId4" tooltip="Pen"/>
              </a:rPr>
              <a:t>pen</a:t>
            </a:r>
            <a:r>
              <a:rPr lang="en-US" dirty="0" err="1"/>
              <a:t>.He</a:t>
            </a:r>
            <a:r>
              <a:rPr lang="en-US" dirty="0"/>
              <a:t> then traded the pen the same day for a </a:t>
            </a:r>
            <a:r>
              <a:rPr lang="en-US" dirty="0">
                <a:hlinkClick r:id="rId5" tooltip="Sculpture"/>
              </a:rPr>
              <a:t>hand-sculpted</a:t>
            </a:r>
            <a:r>
              <a:rPr lang="en-US" dirty="0"/>
              <a:t> </a:t>
            </a:r>
            <a:r>
              <a:rPr lang="en-US" dirty="0">
                <a:hlinkClick r:id="rId6" tooltip="Doorknob"/>
              </a:rPr>
              <a:t>doorknob</a:t>
            </a:r>
            <a:r>
              <a:rPr lang="en-US" dirty="0"/>
              <a:t> from </a:t>
            </a:r>
            <a:r>
              <a:rPr lang="en-US" dirty="0">
                <a:hlinkClick r:id="rId7" tooltip="Seattle, Washington"/>
              </a:rPr>
              <a:t>Seattle, </a:t>
            </a:r>
            <a:r>
              <a:rPr lang="en-US" dirty="0" err="1">
                <a:hlinkClick r:id="rId7" tooltip="Seattle, Washington"/>
              </a:rPr>
              <a:t>Washington</a:t>
            </a:r>
            <a:r>
              <a:rPr lang="en-US" dirty="0" err="1"/>
              <a:t>.On</a:t>
            </a:r>
            <a:r>
              <a:rPr lang="en-US" dirty="0"/>
              <a:t> July 25, 2005, he travelled to </a:t>
            </a:r>
            <a:r>
              <a:rPr lang="en-US" dirty="0">
                <a:hlinkClick r:id="rId8" tooltip="Amherst, Massachusetts"/>
              </a:rPr>
              <a:t>Amherst, Massachusetts</a:t>
            </a:r>
            <a:r>
              <a:rPr lang="en-US" dirty="0"/>
              <a:t>, with a friend to trade the doorknob for a </a:t>
            </a:r>
            <a:r>
              <a:rPr lang="en-US" dirty="0">
                <a:hlinkClick r:id="rId9" tooltip="Coleman Company"/>
              </a:rPr>
              <a:t>Coleman</a:t>
            </a:r>
            <a:r>
              <a:rPr lang="en-US" dirty="0"/>
              <a:t> </a:t>
            </a:r>
            <a:r>
              <a:rPr lang="en-US" dirty="0">
                <a:hlinkClick r:id="rId10" tooltip="Portable stove"/>
              </a:rPr>
              <a:t>camp stove</a:t>
            </a:r>
            <a:r>
              <a:rPr lang="en-US" dirty="0"/>
              <a:t> (with fuel).On September 24, 2005, he went to </a:t>
            </a:r>
            <a:r>
              <a:rPr lang="en-US" dirty="0">
                <a:hlinkClick r:id="rId11" tooltip="California"/>
              </a:rPr>
              <a:t>California</a:t>
            </a:r>
            <a:r>
              <a:rPr lang="en-US" dirty="0"/>
              <a:t>, and traded the camp stove for a </a:t>
            </a:r>
            <a:r>
              <a:rPr lang="en-US" dirty="0">
                <a:hlinkClick r:id="rId12" tooltip="Honda"/>
              </a:rPr>
              <a:t>Honda</a:t>
            </a:r>
            <a:r>
              <a:rPr lang="en-US" dirty="0"/>
              <a:t> </a:t>
            </a:r>
            <a:r>
              <a:rPr lang="en-US" dirty="0" err="1">
                <a:hlinkClick r:id="rId13" tooltip="Electrical generator"/>
              </a:rPr>
              <a:t>generator</a:t>
            </a:r>
            <a:r>
              <a:rPr lang="en-US" dirty="0" err="1"/>
              <a:t>.On</a:t>
            </a:r>
            <a:r>
              <a:rPr lang="en-US" dirty="0"/>
              <a:t> November 16, 2005, he traveled to </a:t>
            </a:r>
            <a:r>
              <a:rPr lang="en-US" dirty="0">
                <a:hlinkClick r:id="rId14" tooltip="Maspeth, Queens"/>
              </a:rPr>
              <a:t>Maspeth, Queens</a:t>
            </a:r>
            <a:r>
              <a:rPr lang="en-US" dirty="0"/>
              <a:t> and traded the generator for an "instant party": an empty </a:t>
            </a:r>
            <a:r>
              <a:rPr lang="en-US" dirty="0">
                <a:hlinkClick r:id="rId15" tooltip="Keg"/>
              </a:rPr>
              <a:t>keg</a:t>
            </a:r>
            <a:r>
              <a:rPr lang="en-US" dirty="0"/>
              <a:t>, an </a:t>
            </a:r>
            <a:r>
              <a:rPr lang="en-US" dirty="0">
                <a:hlinkClick r:id="rId16" tooltip="IOU"/>
              </a:rPr>
              <a:t>IOU</a:t>
            </a:r>
            <a:r>
              <a:rPr lang="en-US" dirty="0"/>
              <a:t> for filling the keg with the </a:t>
            </a:r>
            <a:r>
              <a:rPr lang="en-US" dirty="0">
                <a:hlinkClick r:id="rId17" tooltip="Beer"/>
              </a:rPr>
              <a:t>beer</a:t>
            </a:r>
            <a:r>
              <a:rPr lang="en-US" dirty="0"/>
              <a:t> of the bearer's choice, and a neon </a:t>
            </a:r>
            <a:r>
              <a:rPr lang="en-US" dirty="0">
                <a:hlinkClick r:id="rId18" tooltip="Budweiser (Anheuser-Busch)"/>
              </a:rPr>
              <a:t>Budweiser</a:t>
            </a:r>
            <a:r>
              <a:rPr lang="en-US" dirty="0"/>
              <a:t> </a:t>
            </a:r>
            <a:r>
              <a:rPr lang="en-US" dirty="0">
                <a:hlinkClick r:id="rId19" tooltip="Neon sign"/>
              </a:rPr>
              <a:t>sign</a:t>
            </a:r>
            <a:r>
              <a:rPr lang="en-US" dirty="0"/>
              <a:t>. This was his second attempt to make the trade; his first resulted in the generator being temporarily confiscated by the </a:t>
            </a:r>
            <a:r>
              <a:rPr lang="en-US" dirty="0">
                <a:hlinkClick r:id="rId20" tooltip="New York City Fire Department"/>
              </a:rPr>
              <a:t>New York City Fire </a:t>
            </a:r>
            <a:r>
              <a:rPr lang="en-US" dirty="0" err="1">
                <a:hlinkClick r:id="rId20" tooltip="New York City Fire Department"/>
              </a:rPr>
              <a:t>Department</a:t>
            </a:r>
            <a:r>
              <a:rPr lang="en-US" dirty="0" err="1"/>
              <a:t>.On</a:t>
            </a:r>
            <a:r>
              <a:rPr lang="en-US" dirty="0"/>
              <a:t> December 8, 2005, he traded the "instant party" to </a:t>
            </a:r>
            <a:r>
              <a:rPr lang="en-US" dirty="0">
                <a:hlinkClick r:id="rId21" tooltip="Quebec"/>
              </a:rPr>
              <a:t>Quebec</a:t>
            </a:r>
            <a:r>
              <a:rPr lang="en-US" dirty="0"/>
              <a:t> comedian and </a:t>
            </a:r>
            <a:r>
              <a:rPr lang="en-US" dirty="0">
                <a:hlinkClick r:id="rId22" tooltip="Radio"/>
              </a:rPr>
              <a:t>radio</a:t>
            </a:r>
            <a:r>
              <a:rPr lang="en-US" dirty="0"/>
              <a:t> personality </a:t>
            </a:r>
            <a:r>
              <a:rPr lang="en-US" dirty="0">
                <a:hlinkClick r:id="rId23" tooltip="Michel Barrette"/>
              </a:rPr>
              <a:t>Michel Barrette</a:t>
            </a:r>
            <a:r>
              <a:rPr lang="en-US" dirty="0"/>
              <a:t> for a </a:t>
            </a:r>
            <a:r>
              <a:rPr lang="en-US" dirty="0">
                <a:hlinkClick r:id="rId24" tooltip="Ski-Doo"/>
              </a:rPr>
              <a:t>Ski-Doo</a:t>
            </a:r>
            <a:r>
              <a:rPr lang="en-US" dirty="0"/>
              <a:t> </a:t>
            </a:r>
            <a:r>
              <a:rPr lang="en-US" dirty="0" err="1">
                <a:hlinkClick r:id="rId25" tooltip="Snowmobiles"/>
              </a:rPr>
              <a:t>snowmobile</a:t>
            </a:r>
            <a:r>
              <a:rPr lang="en-US" dirty="0" err="1"/>
              <a:t>.Within</a:t>
            </a:r>
            <a:r>
              <a:rPr lang="en-US" dirty="0"/>
              <a:t> a week of that, he traded the snowmobile for a two-person trip to </a:t>
            </a:r>
            <a:r>
              <a:rPr lang="en-US" dirty="0" err="1">
                <a:hlinkClick r:id="rId26" tooltip="Yahk, British Columbia"/>
              </a:rPr>
              <a:t>Yahk</a:t>
            </a:r>
            <a:r>
              <a:rPr lang="en-US" dirty="0">
                <a:hlinkClick r:id="rId26" tooltip="Yahk, British Columbia"/>
              </a:rPr>
              <a:t>, British Columbia</a:t>
            </a:r>
            <a:r>
              <a:rPr lang="en-US" dirty="0"/>
              <a:t>, scheduled for February 2006.On or about January 7, 2006, he traded the second spot on the </a:t>
            </a:r>
            <a:r>
              <a:rPr lang="en-US" dirty="0" err="1"/>
              <a:t>Yahk</a:t>
            </a:r>
            <a:r>
              <a:rPr lang="en-US" dirty="0"/>
              <a:t> trip for a </a:t>
            </a:r>
            <a:r>
              <a:rPr lang="en-US" dirty="0">
                <a:hlinkClick r:id="rId27" tooltip="Box truck"/>
              </a:rPr>
              <a:t>box </a:t>
            </a:r>
            <a:r>
              <a:rPr lang="en-US" dirty="0" err="1">
                <a:hlinkClick r:id="rId27" tooltip="Box truck"/>
              </a:rPr>
              <a:t>truck</a:t>
            </a:r>
            <a:r>
              <a:rPr lang="en-US" dirty="0" err="1"/>
              <a:t>.On</a:t>
            </a:r>
            <a:r>
              <a:rPr lang="en-US" dirty="0"/>
              <a:t> or about February 22, 2006, he traded the box truck for a </a:t>
            </a:r>
            <a:r>
              <a:rPr lang="en-US" dirty="0">
                <a:hlinkClick r:id="rId28" tooltip="Recording contract"/>
              </a:rPr>
              <a:t>recording contract</a:t>
            </a:r>
            <a:r>
              <a:rPr lang="en-US" dirty="0"/>
              <a:t> with </a:t>
            </a:r>
            <a:r>
              <a:rPr lang="en-US" dirty="0" err="1">
                <a:hlinkClick r:id="rId29" tooltip="Metalworks Studios"/>
              </a:rPr>
              <a:t>Metalworks</a:t>
            </a:r>
            <a:r>
              <a:rPr lang="en-US" dirty="0"/>
              <a:t> in </a:t>
            </a:r>
            <a:r>
              <a:rPr lang="en-US" dirty="0">
                <a:hlinkClick r:id="rId30" tooltip="Mississauga, Ontario"/>
              </a:rPr>
              <a:t>Mississauga, </a:t>
            </a:r>
            <a:r>
              <a:rPr lang="en-US" dirty="0" err="1">
                <a:hlinkClick r:id="rId30" tooltip="Mississauga, Ontario"/>
              </a:rPr>
              <a:t>Ontario</a:t>
            </a:r>
            <a:r>
              <a:rPr lang="en-US" dirty="0" err="1"/>
              <a:t>.On</a:t>
            </a:r>
            <a:r>
              <a:rPr lang="en-US" dirty="0"/>
              <a:t> or about April 11, 2006, he traded the contract to </a:t>
            </a:r>
            <a:r>
              <a:rPr lang="en-US" dirty="0">
                <a:hlinkClick r:id="rId31" tooltip="Jody Marie Gnant"/>
              </a:rPr>
              <a:t>Jody </a:t>
            </a:r>
            <a:r>
              <a:rPr lang="en-US" dirty="0" err="1">
                <a:hlinkClick r:id="rId31" tooltip="Jody Marie Gnant"/>
              </a:rPr>
              <a:t>Gnant</a:t>
            </a:r>
            <a:r>
              <a:rPr lang="en-US" dirty="0"/>
              <a:t> for a year's rent in </a:t>
            </a:r>
            <a:r>
              <a:rPr lang="en-US" dirty="0">
                <a:hlinkClick r:id="rId32" tooltip="Phoenix, Arizona"/>
              </a:rPr>
              <a:t>Phoenix, </a:t>
            </a:r>
            <a:r>
              <a:rPr lang="en-US" dirty="0" err="1">
                <a:hlinkClick r:id="rId32" tooltip="Phoenix, Arizona"/>
              </a:rPr>
              <a:t>Arizona</a:t>
            </a:r>
            <a:r>
              <a:rPr lang="en-US" dirty="0" err="1"/>
              <a:t>.On</a:t>
            </a:r>
            <a:r>
              <a:rPr lang="en-US" dirty="0"/>
              <a:t> or about April 26, 2006, he traded the year's rent in Phoenix for one afternoon with </a:t>
            </a:r>
            <a:r>
              <a:rPr lang="en-US" dirty="0">
                <a:hlinkClick r:id="rId33" tooltip="Alice Cooper"/>
              </a:rPr>
              <a:t>Alice </a:t>
            </a:r>
            <a:r>
              <a:rPr lang="en-US" dirty="0" err="1">
                <a:hlinkClick r:id="rId33" tooltip="Alice Cooper"/>
              </a:rPr>
              <a:t>Cooper</a:t>
            </a:r>
            <a:r>
              <a:rPr lang="en-US" dirty="0" err="1"/>
              <a:t>.On</a:t>
            </a:r>
            <a:r>
              <a:rPr lang="en-US" dirty="0"/>
              <a:t> or about May 26, 2006, he traded the afternoon with Cooper for a </a:t>
            </a:r>
            <a:r>
              <a:rPr lang="en-US" dirty="0">
                <a:hlinkClick r:id="rId34" tooltip="Kiss (band)"/>
              </a:rPr>
              <a:t>KISS</a:t>
            </a:r>
            <a:r>
              <a:rPr lang="en-US" dirty="0"/>
              <a:t> motorized </a:t>
            </a:r>
            <a:r>
              <a:rPr lang="en-US" dirty="0">
                <a:hlinkClick r:id="rId35" tooltip="Snow globe"/>
              </a:rPr>
              <a:t>snow </a:t>
            </a:r>
            <a:r>
              <a:rPr lang="en-US" dirty="0" err="1">
                <a:hlinkClick r:id="rId35" tooltip="Snow globe"/>
              </a:rPr>
              <a:t>globe</a:t>
            </a:r>
            <a:r>
              <a:rPr lang="en-US" dirty="0" err="1"/>
              <a:t>.On</a:t>
            </a:r>
            <a:r>
              <a:rPr lang="en-US" dirty="0"/>
              <a:t> or about June 2, 2006, he traded the snow globe to </a:t>
            </a:r>
            <a:r>
              <a:rPr lang="en-US" dirty="0">
                <a:hlinkClick r:id="rId36" tooltip="Corbin Bernsen"/>
              </a:rPr>
              <a:t>Corbin </a:t>
            </a:r>
            <a:r>
              <a:rPr lang="en-US" dirty="0" err="1">
                <a:hlinkClick r:id="rId36" tooltip="Corbin Bernsen"/>
              </a:rPr>
              <a:t>Bernsen</a:t>
            </a:r>
            <a:r>
              <a:rPr lang="en-US" dirty="0"/>
              <a:t> for a </a:t>
            </a:r>
            <a:r>
              <a:rPr lang="en-US" dirty="0">
                <a:hlinkClick r:id="rId37" tooltip="Role (performing arts)"/>
              </a:rPr>
              <a:t>role</a:t>
            </a:r>
            <a:r>
              <a:rPr lang="en-US" dirty="0"/>
              <a:t> in the film </a:t>
            </a:r>
            <a:r>
              <a:rPr lang="en-US" i="1" dirty="0">
                <a:hlinkClick r:id="rId38" tooltip="Donna on Demand"/>
              </a:rPr>
              <a:t>Donna on Demand</a:t>
            </a:r>
            <a:r>
              <a:rPr lang="en-US" dirty="0"/>
              <a:t>.</a:t>
            </a:r>
            <a:r>
              <a:rPr lang="en-US" baseline="30000" dirty="0">
                <a:hlinkClick r:id="rId39"/>
              </a:rPr>
              <a:t>[3]</a:t>
            </a:r>
            <a:r>
              <a:rPr lang="en-US" dirty="0"/>
              <a:t>On or about July 5, 2006, he traded the movie role for a two-story farmhouse in </a:t>
            </a:r>
            <a:r>
              <a:rPr lang="en-US" dirty="0">
                <a:hlinkClick r:id="rId40" tooltip="Kipling, Saskatchewan"/>
              </a:rPr>
              <a:t>Kipling, Saskatchewan</a:t>
            </a:r>
            <a:r>
              <a:rPr lang="en-US" dirty="0"/>
              <a:t>.</a:t>
            </a:r>
          </a:p>
        </p:txBody>
      </p:sp>
      <p:sp>
        <p:nvSpPr>
          <p:cNvPr id="4" name="Slide Number Placeholder 3"/>
          <p:cNvSpPr>
            <a:spLocks noGrp="1"/>
          </p:cNvSpPr>
          <p:nvPr>
            <p:ph type="sldNum" sz="quarter" idx="10"/>
          </p:nvPr>
        </p:nvSpPr>
        <p:spPr/>
        <p:txBody>
          <a:bodyPr/>
          <a:lstStyle/>
          <a:p>
            <a:fld id="{CEE3C284-A4CD-4787-B55F-90E3558066F5}" type="slidenum">
              <a:rPr lang="en-US" smtClean="0"/>
              <a:pPr/>
              <a:t>86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3C284-A4CD-4787-B55F-90E3558066F5}" type="slidenum">
              <a:rPr lang="en-US" smtClean="0"/>
              <a:pPr/>
              <a:t>96</a:t>
            </a:fld>
            <a:endParaRPr lang="en-US"/>
          </a:p>
        </p:txBody>
      </p:sp>
    </p:spTree>
    <p:extLst>
      <p:ext uri="{BB962C8B-B14F-4D97-AF65-F5344CB8AC3E}">
        <p14:creationId xmlns:p14="http://schemas.microsoft.com/office/powerpoint/2010/main" val="275636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1:notes"/>
          <p:cNvSpPr txBox="1">
            <a:spLocks noGrp="1"/>
          </p:cNvSpPr>
          <p:nvPr>
            <p:ph type="body" idx="1"/>
          </p:nvPr>
        </p:nvSpPr>
        <p:spPr>
          <a:xfrm>
            <a:off x="381000" y="4343400"/>
            <a:ext cx="60960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a:br>
            <a:r>
              <a:rPr lang="en-US"/>
              <a:t>On July 14, 2005, he went to </a:t>
            </a:r>
            <a:r>
              <a:rPr lang="en-US" u="sng">
                <a:solidFill>
                  <a:schemeClr val="hlink"/>
                </a:solidFill>
                <a:hlinkClick r:id="rId3"/>
              </a:rPr>
              <a:t>Vancouver</a:t>
            </a:r>
            <a:r>
              <a:rPr lang="en-US"/>
              <a:t> and traded the paperclip for a fish-shaped </a:t>
            </a:r>
            <a:r>
              <a:rPr lang="en-US" u="sng">
                <a:solidFill>
                  <a:schemeClr val="hlink"/>
                </a:solidFill>
                <a:hlinkClick r:id="rId4"/>
              </a:rPr>
              <a:t>pen</a:t>
            </a:r>
            <a:r>
              <a:rPr lang="en-US"/>
              <a:t>.He then traded the pen the same day for a </a:t>
            </a:r>
            <a:r>
              <a:rPr lang="en-US" u="sng">
                <a:solidFill>
                  <a:schemeClr val="hlink"/>
                </a:solidFill>
                <a:hlinkClick r:id="rId5"/>
              </a:rPr>
              <a:t>hand-sculpted</a:t>
            </a:r>
            <a:r>
              <a:rPr lang="en-US"/>
              <a:t> </a:t>
            </a:r>
            <a:r>
              <a:rPr lang="en-US" u="sng">
                <a:solidFill>
                  <a:schemeClr val="hlink"/>
                </a:solidFill>
                <a:hlinkClick r:id="rId6"/>
              </a:rPr>
              <a:t>doorknob</a:t>
            </a:r>
            <a:r>
              <a:rPr lang="en-US"/>
              <a:t> from </a:t>
            </a:r>
            <a:r>
              <a:rPr lang="en-US" u="sng">
                <a:solidFill>
                  <a:schemeClr val="hlink"/>
                </a:solidFill>
                <a:hlinkClick r:id="rId7"/>
              </a:rPr>
              <a:t>Seattle, Washington</a:t>
            </a:r>
            <a:r>
              <a:rPr lang="en-US"/>
              <a:t>.On July 25, 2005, he travelled to </a:t>
            </a:r>
            <a:r>
              <a:rPr lang="en-US" u="sng">
                <a:solidFill>
                  <a:schemeClr val="hlink"/>
                </a:solidFill>
                <a:hlinkClick r:id="rId8"/>
              </a:rPr>
              <a:t>Amherst, Massachusetts</a:t>
            </a:r>
            <a:r>
              <a:rPr lang="en-US"/>
              <a:t>, with a friend to trade the doorknob for a </a:t>
            </a:r>
            <a:r>
              <a:rPr lang="en-US" u="sng">
                <a:solidFill>
                  <a:schemeClr val="hlink"/>
                </a:solidFill>
                <a:hlinkClick r:id="rId9"/>
              </a:rPr>
              <a:t>Coleman</a:t>
            </a:r>
            <a:r>
              <a:rPr lang="en-US"/>
              <a:t> </a:t>
            </a:r>
            <a:r>
              <a:rPr lang="en-US" u="sng">
                <a:solidFill>
                  <a:schemeClr val="hlink"/>
                </a:solidFill>
                <a:hlinkClick r:id="rId10"/>
              </a:rPr>
              <a:t>camp stove</a:t>
            </a:r>
            <a:r>
              <a:rPr lang="en-US"/>
              <a:t> (with fuel).On September 24, 2005, he went to </a:t>
            </a:r>
            <a:r>
              <a:rPr lang="en-US" u="sng">
                <a:solidFill>
                  <a:schemeClr val="hlink"/>
                </a:solidFill>
                <a:hlinkClick r:id="rId11"/>
              </a:rPr>
              <a:t>California</a:t>
            </a:r>
            <a:r>
              <a:rPr lang="en-US"/>
              <a:t>, and traded the camp stove for a </a:t>
            </a:r>
            <a:r>
              <a:rPr lang="en-US" u="sng">
                <a:solidFill>
                  <a:schemeClr val="hlink"/>
                </a:solidFill>
                <a:hlinkClick r:id="rId12"/>
              </a:rPr>
              <a:t>Honda</a:t>
            </a:r>
            <a:r>
              <a:rPr lang="en-US"/>
              <a:t> </a:t>
            </a:r>
            <a:r>
              <a:rPr lang="en-US" u="sng">
                <a:solidFill>
                  <a:schemeClr val="hlink"/>
                </a:solidFill>
                <a:hlinkClick r:id="rId13"/>
              </a:rPr>
              <a:t>generator</a:t>
            </a:r>
            <a:r>
              <a:rPr lang="en-US"/>
              <a:t>.On November 16, 2005, he traveled to </a:t>
            </a:r>
            <a:r>
              <a:rPr lang="en-US" u="sng">
                <a:solidFill>
                  <a:schemeClr val="hlink"/>
                </a:solidFill>
                <a:hlinkClick r:id="rId14"/>
              </a:rPr>
              <a:t>Maspeth, Queens</a:t>
            </a:r>
            <a:r>
              <a:rPr lang="en-US"/>
              <a:t> and traded the generator for an "instant party": an empty </a:t>
            </a:r>
            <a:r>
              <a:rPr lang="en-US" u="sng">
                <a:solidFill>
                  <a:schemeClr val="hlink"/>
                </a:solidFill>
                <a:hlinkClick r:id="rId15"/>
              </a:rPr>
              <a:t>keg</a:t>
            </a:r>
            <a:r>
              <a:rPr lang="en-US"/>
              <a:t>, an </a:t>
            </a:r>
            <a:r>
              <a:rPr lang="en-US" u="sng">
                <a:solidFill>
                  <a:schemeClr val="hlink"/>
                </a:solidFill>
                <a:hlinkClick r:id="rId16"/>
              </a:rPr>
              <a:t>IOU</a:t>
            </a:r>
            <a:r>
              <a:rPr lang="en-US"/>
              <a:t> for filling the keg with the </a:t>
            </a:r>
            <a:r>
              <a:rPr lang="en-US" u="sng">
                <a:solidFill>
                  <a:schemeClr val="hlink"/>
                </a:solidFill>
                <a:hlinkClick r:id="rId17"/>
              </a:rPr>
              <a:t>beer</a:t>
            </a:r>
            <a:r>
              <a:rPr lang="en-US"/>
              <a:t> of the bearer's choice, and a neon </a:t>
            </a:r>
            <a:r>
              <a:rPr lang="en-US" u="sng">
                <a:solidFill>
                  <a:schemeClr val="hlink"/>
                </a:solidFill>
                <a:hlinkClick r:id="rId18"/>
              </a:rPr>
              <a:t>Budweiser</a:t>
            </a:r>
            <a:r>
              <a:rPr lang="en-US"/>
              <a:t> </a:t>
            </a:r>
            <a:r>
              <a:rPr lang="en-US" u="sng">
                <a:solidFill>
                  <a:schemeClr val="hlink"/>
                </a:solidFill>
                <a:hlinkClick r:id="rId19"/>
              </a:rPr>
              <a:t>sign</a:t>
            </a:r>
            <a:r>
              <a:rPr lang="en-US"/>
              <a:t>. This was his second attempt to make the trade; his first resulted in the generator being temporarily confiscated by the </a:t>
            </a:r>
            <a:r>
              <a:rPr lang="en-US" u="sng">
                <a:solidFill>
                  <a:schemeClr val="hlink"/>
                </a:solidFill>
                <a:hlinkClick r:id="rId20"/>
              </a:rPr>
              <a:t>New York City Fire Department</a:t>
            </a:r>
            <a:r>
              <a:rPr lang="en-US"/>
              <a:t>.On December 8, 2005, he traded the "instant party" to </a:t>
            </a:r>
            <a:r>
              <a:rPr lang="en-US" u="sng">
                <a:solidFill>
                  <a:schemeClr val="hlink"/>
                </a:solidFill>
                <a:hlinkClick r:id="rId21"/>
              </a:rPr>
              <a:t>Quebec</a:t>
            </a:r>
            <a:r>
              <a:rPr lang="en-US"/>
              <a:t> comedian and </a:t>
            </a:r>
            <a:r>
              <a:rPr lang="en-US" u="sng">
                <a:solidFill>
                  <a:schemeClr val="hlink"/>
                </a:solidFill>
                <a:hlinkClick r:id="rId22"/>
              </a:rPr>
              <a:t>radio</a:t>
            </a:r>
            <a:r>
              <a:rPr lang="en-US"/>
              <a:t> personality </a:t>
            </a:r>
            <a:r>
              <a:rPr lang="en-US" u="sng">
                <a:solidFill>
                  <a:schemeClr val="hlink"/>
                </a:solidFill>
                <a:hlinkClick r:id="rId23"/>
              </a:rPr>
              <a:t>Michel Barrette</a:t>
            </a:r>
            <a:r>
              <a:rPr lang="en-US"/>
              <a:t> for a </a:t>
            </a:r>
            <a:r>
              <a:rPr lang="en-US" u="sng">
                <a:solidFill>
                  <a:schemeClr val="hlink"/>
                </a:solidFill>
                <a:hlinkClick r:id="rId24"/>
              </a:rPr>
              <a:t>Ski-Doo</a:t>
            </a:r>
            <a:r>
              <a:rPr lang="en-US"/>
              <a:t> </a:t>
            </a:r>
            <a:r>
              <a:rPr lang="en-US" u="sng">
                <a:solidFill>
                  <a:schemeClr val="hlink"/>
                </a:solidFill>
                <a:hlinkClick r:id="rId25"/>
              </a:rPr>
              <a:t>snowmobile</a:t>
            </a:r>
            <a:r>
              <a:rPr lang="en-US"/>
              <a:t>.Within a week of that, he traded the snowmobile for a two-person trip to </a:t>
            </a:r>
            <a:r>
              <a:rPr lang="en-US" u="sng">
                <a:solidFill>
                  <a:schemeClr val="hlink"/>
                </a:solidFill>
                <a:hlinkClick r:id="rId26"/>
              </a:rPr>
              <a:t>Yahk, British Columbia</a:t>
            </a:r>
            <a:r>
              <a:rPr lang="en-US"/>
              <a:t>, scheduled for February 2006.On or about January 7, 2006, he traded the second spot on the Yahk trip for a </a:t>
            </a:r>
            <a:r>
              <a:rPr lang="en-US" u="sng">
                <a:solidFill>
                  <a:schemeClr val="hlink"/>
                </a:solidFill>
                <a:hlinkClick r:id="rId27"/>
              </a:rPr>
              <a:t>box truck</a:t>
            </a:r>
            <a:r>
              <a:rPr lang="en-US"/>
              <a:t>.On or about February 22, 2006, he traded the box truck for a </a:t>
            </a:r>
            <a:r>
              <a:rPr lang="en-US" u="sng">
                <a:solidFill>
                  <a:schemeClr val="hlink"/>
                </a:solidFill>
                <a:hlinkClick r:id="rId28"/>
              </a:rPr>
              <a:t>recording contract</a:t>
            </a:r>
            <a:r>
              <a:rPr lang="en-US"/>
              <a:t> with </a:t>
            </a:r>
            <a:r>
              <a:rPr lang="en-US" u="sng">
                <a:solidFill>
                  <a:schemeClr val="hlink"/>
                </a:solidFill>
                <a:hlinkClick r:id="rId29"/>
              </a:rPr>
              <a:t>Metalworks</a:t>
            </a:r>
            <a:r>
              <a:rPr lang="en-US"/>
              <a:t> in </a:t>
            </a:r>
            <a:r>
              <a:rPr lang="en-US" u="sng">
                <a:solidFill>
                  <a:schemeClr val="hlink"/>
                </a:solidFill>
                <a:hlinkClick r:id="rId30"/>
              </a:rPr>
              <a:t>Mississauga, Ontario</a:t>
            </a:r>
            <a:r>
              <a:rPr lang="en-US"/>
              <a:t>.On or about April 11, 2006, he traded the contract to </a:t>
            </a:r>
            <a:r>
              <a:rPr lang="en-US" u="sng">
                <a:solidFill>
                  <a:schemeClr val="hlink"/>
                </a:solidFill>
                <a:hlinkClick r:id="rId31"/>
              </a:rPr>
              <a:t>Jody Gnant</a:t>
            </a:r>
            <a:r>
              <a:rPr lang="en-US"/>
              <a:t> for a year's rent in </a:t>
            </a:r>
            <a:r>
              <a:rPr lang="en-US" u="sng">
                <a:solidFill>
                  <a:schemeClr val="hlink"/>
                </a:solidFill>
                <a:hlinkClick r:id="rId32"/>
              </a:rPr>
              <a:t>Phoenix, Arizona</a:t>
            </a:r>
            <a:r>
              <a:rPr lang="en-US"/>
              <a:t>.On or about April 26, 2006, he traded the year's rent in Phoenix for one afternoon with </a:t>
            </a:r>
            <a:r>
              <a:rPr lang="en-US" u="sng">
                <a:solidFill>
                  <a:schemeClr val="hlink"/>
                </a:solidFill>
                <a:hlinkClick r:id="rId33"/>
              </a:rPr>
              <a:t>Alice Cooper</a:t>
            </a:r>
            <a:r>
              <a:rPr lang="en-US"/>
              <a:t>.On or about May 26, 2006, he traded the afternoon with Cooper for a </a:t>
            </a:r>
            <a:r>
              <a:rPr lang="en-US" u="sng">
                <a:solidFill>
                  <a:schemeClr val="hlink"/>
                </a:solidFill>
                <a:hlinkClick r:id="rId34"/>
              </a:rPr>
              <a:t>KISS</a:t>
            </a:r>
            <a:r>
              <a:rPr lang="en-US"/>
              <a:t> motorized </a:t>
            </a:r>
            <a:r>
              <a:rPr lang="en-US" u="sng">
                <a:solidFill>
                  <a:schemeClr val="hlink"/>
                </a:solidFill>
                <a:hlinkClick r:id="rId35"/>
              </a:rPr>
              <a:t>snow globe</a:t>
            </a:r>
            <a:r>
              <a:rPr lang="en-US"/>
              <a:t>.On or about June 2, 2006, he traded the snow globe to </a:t>
            </a:r>
            <a:r>
              <a:rPr lang="en-US" u="sng">
                <a:solidFill>
                  <a:schemeClr val="hlink"/>
                </a:solidFill>
                <a:hlinkClick r:id="rId36"/>
              </a:rPr>
              <a:t>Corbin Bernsen</a:t>
            </a:r>
            <a:r>
              <a:rPr lang="en-US"/>
              <a:t> for a </a:t>
            </a:r>
            <a:r>
              <a:rPr lang="en-US" u="sng">
                <a:solidFill>
                  <a:schemeClr val="hlink"/>
                </a:solidFill>
                <a:hlinkClick r:id="rId37"/>
              </a:rPr>
              <a:t>role</a:t>
            </a:r>
            <a:r>
              <a:rPr lang="en-US"/>
              <a:t> in the film </a:t>
            </a:r>
            <a:r>
              <a:rPr lang="en-US" i="1" u="sng">
                <a:solidFill>
                  <a:schemeClr val="hlink"/>
                </a:solidFill>
                <a:hlinkClick r:id="rId38"/>
              </a:rPr>
              <a:t>Donna on Demand</a:t>
            </a:r>
            <a:r>
              <a:rPr lang="en-US"/>
              <a:t>.</a:t>
            </a:r>
            <a:r>
              <a:rPr lang="en-US" u="sng" baseline="30000">
                <a:solidFill>
                  <a:schemeClr val="hlink"/>
                </a:solidFill>
                <a:hlinkClick r:id="rId39"/>
              </a:rPr>
              <a:t>[3]</a:t>
            </a:r>
            <a:r>
              <a:rPr lang="en-US"/>
              <a:t>On or about July 5, 2006, he traded the movie role for a two-story farmhouse in </a:t>
            </a:r>
            <a:r>
              <a:rPr lang="en-US" u="sng">
                <a:solidFill>
                  <a:schemeClr val="hlink"/>
                </a:solidFill>
                <a:hlinkClick r:id="rId40"/>
              </a:rPr>
              <a:t>Kipling, Saskatchewan</a:t>
            </a:r>
            <a:r>
              <a:rPr lang="en-US"/>
              <a:t>.</a:t>
            </a:r>
            <a:endParaRPr/>
          </a:p>
        </p:txBody>
      </p:sp>
      <p:sp>
        <p:nvSpPr>
          <p:cNvPr id="510" name="Google Shape;51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3C284-A4CD-4787-B55F-90E3558066F5}" type="slidenum">
              <a:rPr lang="en-US" smtClean="0"/>
              <a:pPr/>
              <a:t>105</a:t>
            </a:fld>
            <a:endParaRPr lang="en-US"/>
          </a:p>
        </p:txBody>
      </p:sp>
    </p:spTree>
    <p:extLst>
      <p:ext uri="{BB962C8B-B14F-4D97-AF65-F5344CB8AC3E}">
        <p14:creationId xmlns:p14="http://schemas.microsoft.com/office/powerpoint/2010/main" val="1993464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855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5FD9-6782-4777-BD37-B8EEBEF1E4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76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5FD9-6782-4777-BD37-B8EEBEF1E4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9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emphasize the need to live in close proximity to other disciples for the purpose of maturing in our relationship with Christ, explain the secrets of the Sequoia tree.</a:t>
            </a:r>
          </a:p>
          <a:p>
            <a:endParaRPr lang="en-US" dirty="0"/>
          </a:p>
          <a:p>
            <a:r>
              <a:rPr lang="en-US" dirty="0"/>
              <a:t>The secret of these massive trees is that although their root systems are only 4-5 feet deep, they intertwine with the trees next to them. This allows them to stand tall when winds and storms threaten them.</a:t>
            </a:r>
          </a:p>
          <a:p>
            <a:endParaRPr lang="en-US" dirty="0"/>
          </a:p>
          <a:p>
            <a:r>
              <a:rPr lang="en-US" dirty="0"/>
              <a:t>Say, “In a similar way, people in our churches need relationships with other believers. It is important, therefore, to make sure we have a groups structure into which we can direct these people.”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A7042-DEED-4AA1-9E89-4A16B25725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participants view this slide, Ask them, “If this is true, what does this say about the importance of our church’s teaching/disciple-making ministries? What might need to change in order for us to more closely follow the biblical pattern?” (List responses on a marker board).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A7042-DEED-4AA1-9E89-4A16B25725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Q1: Is the group organized to care?</a:t>
            </a:r>
          </a:p>
          <a:p>
            <a:pPr marL="171450" indent="-171450">
              <a:buFont typeface="Arial" panose="020B0604020202020204" pitchFamily="34" charset="0"/>
              <a:buChar char="•"/>
            </a:pPr>
            <a:r>
              <a:rPr lang="en-US" sz="1400" dirty="0"/>
              <a:t>Teachers can’t do everything, nor should they</a:t>
            </a:r>
          </a:p>
          <a:p>
            <a:pPr marL="171450" indent="-171450">
              <a:buFont typeface="Arial" panose="020B0604020202020204" pitchFamily="34" charset="0"/>
              <a:buChar char="•"/>
            </a:pPr>
            <a:r>
              <a:rPr lang="en-US" sz="1400" dirty="0"/>
              <a:t>Exodus 18 – Moses &amp; Jethro’s talk/Acts 6 – widows, food, and the disciples</a:t>
            </a:r>
          </a:p>
          <a:p>
            <a:pPr marL="171450" indent="-171450">
              <a:buFont typeface="Arial" panose="020B0604020202020204" pitchFamily="34" charset="0"/>
              <a:buChar char="•"/>
            </a:pPr>
            <a:r>
              <a:rPr lang="en-US" sz="1400" dirty="0"/>
              <a:t>Care groups!</a:t>
            </a:r>
            <a:endParaRPr lang="en-US" sz="1400" b="1" dirty="0"/>
          </a:p>
          <a:p>
            <a:r>
              <a:rPr lang="en-US" sz="1400" b="1" dirty="0"/>
              <a:t>Q2: Are connection and content balanced?</a:t>
            </a:r>
          </a:p>
          <a:p>
            <a:pPr marL="171450" indent="-171450">
              <a:buFont typeface="Arial" panose="020B0604020202020204" pitchFamily="34" charset="0"/>
              <a:buChar char="•"/>
            </a:pPr>
            <a:r>
              <a:rPr lang="en-US" sz="1400" dirty="0"/>
              <a:t>SS is more than just Bible study</a:t>
            </a:r>
          </a:p>
          <a:p>
            <a:pPr marL="171450" indent="-171450">
              <a:buFont typeface="Arial" panose="020B0604020202020204" pitchFamily="34" charset="0"/>
              <a:buChar char="•"/>
            </a:pPr>
            <a:r>
              <a:rPr lang="en-US" sz="1400" dirty="0"/>
              <a:t>Groups need regular times for fellowship and fun outside of Bible study</a:t>
            </a:r>
          </a:p>
          <a:p>
            <a:pPr marL="171450" indent="-171450">
              <a:buFont typeface="Arial" panose="020B0604020202020204" pitchFamily="34" charset="0"/>
              <a:buChar char="•"/>
            </a:pPr>
            <a:r>
              <a:rPr lang="en-US" sz="1400" dirty="0"/>
              <a:t>Balance is key…too much to one side or the other is not healthy</a:t>
            </a:r>
            <a:endParaRPr lang="en-US" sz="1400" b="1" dirty="0"/>
          </a:p>
          <a:p>
            <a:r>
              <a:rPr lang="en-US" sz="1400" b="1" dirty="0"/>
              <a:t>Q3: Does the group effectively assimilate new people?</a:t>
            </a:r>
          </a:p>
          <a:p>
            <a:pPr marL="171450" indent="-171450">
              <a:buFont typeface="Arial" panose="020B0604020202020204" pitchFamily="34" charset="0"/>
              <a:buChar char="•"/>
            </a:pPr>
            <a:r>
              <a:rPr lang="en-US" sz="1400" dirty="0"/>
              <a:t>You can be a member of a group and never be a part of the group</a:t>
            </a:r>
          </a:p>
          <a:p>
            <a:pPr marL="171450" indent="-171450">
              <a:buFont typeface="Arial" panose="020B0604020202020204" pitchFamily="34" charset="0"/>
              <a:buChar char="•"/>
            </a:pPr>
            <a:r>
              <a:rPr lang="en-US" sz="1400" dirty="0"/>
              <a:t>Assimilate = “make similar, absorb into a group or culture”</a:t>
            </a:r>
            <a:endParaRPr lang="en-US" sz="1400" b="1" dirty="0"/>
          </a:p>
          <a:p>
            <a:r>
              <a:rPr lang="en-US" sz="1400" b="1" dirty="0"/>
              <a:t>Q4: Are micro-groups used to make and multiply disciples?</a:t>
            </a:r>
          </a:p>
          <a:p>
            <a:pPr marL="285750" indent="-285750">
              <a:buFont typeface="Arial" panose="020B0604020202020204" pitchFamily="34" charset="0"/>
              <a:buChar char="•"/>
            </a:pPr>
            <a:r>
              <a:rPr lang="en-US" sz="1400" dirty="0"/>
              <a:t>3-4 people max / same sex</a:t>
            </a:r>
          </a:p>
          <a:p>
            <a:pPr marL="285750" indent="-285750">
              <a:buFont typeface="Arial" panose="020B0604020202020204" pitchFamily="34" charset="0"/>
              <a:buChar char="•"/>
            </a:pPr>
            <a:r>
              <a:rPr lang="en-US" sz="1400" dirty="0"/>
              <a:t>Higher level of intimacy and accountability</a:t>
            </a:r>
          </a:p>
          <a:p>
            <a:pPr marL="285750" indent="-285750">
              <a:buFont typeface="Arial" panose="020B0604020202020204" pitchFamily="34" charset="0"/>
              <a:buChar char="•"/>
            </a:pPr>
            <a:r>
              <a:rPr lang="en-US" sz="1400" dirty="0"/>
              <a:t>Lifeway ongoing studies have this feature!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910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Q1: Is the group organized to care?</a:t>
            </a:r>
          </a:p>
          <a:p>
            <a:pPr marL="171450" indent="-171450">
              <a:buFont typeface="Arial" panose="020B0604020202020204" pitchFamily="34" charset="0"/>
              <a:buChar char="•"/>
            </a:pPr>
            <a:r>
              <a:rPr lang="en-US" sz="1400" dirty="0"/>
              <a:t>Teachers can’t do everything, nor should they</a:t>
            </a:r>
          </a:p>
          <a:p>
            <a:pPr marL="171450" indent="-171450">
              <a:buFont typeface="Arial" panose="020B0604020202020204" pitchFamily="34" charset="0"/>
              <a:buChar char="•"/>
            </a:pPr>
            <a:r>
              <a:rPr lang="en-US" sz="1400" dirty="0"/>
              <a:t>Exodus 18 – Moses &amp; Jethro’s talk/Acts 6 – widows, food, and the disciples</a:t>
            </a:r>
          </a:p>
          <a:p>
            <a:pPr marL="171450" indent="-171450">
              <a:buFont typeface="Arial" panose="020B0604020202020204" pitchFamily="34" charset="0"/>
              <a:buChar char="•"/>
            </a:pPr>
            <a:r>
              <a:rPr lang="en-US" sz="1400" dirty="0"/>
              <a:t>Care groups!</a:t>
            </a:r>
            <a:endParaRPr lang="en-US" sz="1400" b="1" dirty="0"/>
          </a:p>
          <a:p>
            <a:r>
              <a:rPr lang="en-US" sz="1400" b="1" dirty="0"/>
              <a:t>Q2: Are connection and content balanced?</a:t>
            </a:r>
          </a:p>
          <a:p>
            <a:pPr marL="171450" indent="-171450">
              <a:buFont typeface="Arial" panose="020B0604020202020204" pitchFamily="34" charset="0"/>
              <a:buChar char="•"/>
            </a:pPr>
            <a:r>
              <a:rPr lang="en-US" sz="1400" dirty="0"/>
              <a:t>SS is more than just Bible study</a:t>
            </a:r>
          </a:p>
          <a:p>
            <a:pPr marL="171450" indent="-171450">
              <a:buFont typeface="Arial" panose="020B0604020202020204" pitchFamily="34" charset="0"/>
              <a:buChar char="•"/>
            </a:pPr>
            <a:r>
              <a:rPr lang="en-US" sz="1400" dirty="0"/>
              <a:t>Groups need regular times for fellowship and fun outside of Bible study</a:t>
            </a:r>
          </a:p>
          <a:p>
            <a:pPr marL="171450" indent="-171450">
              <a:buFont typeface="Arial" panose="020B0604020202020204" pitchFamily="34" charset="0"/>
              <a:buChar char="•"/>
            </a:pPr>
            <a:r>
              <a:rPr lang="en-US" sz="1400" dirty="0"/>
              <a:t>Balance is key…too much to one side or the other is not healthy</a:t>
            </a:r>
            <a:endParaRPr lang="en-US" sz="1400" b="1" dirty="0"/>
          </a:p>
          <a:p>
            <a:r>
              <a:rPr lang="en-US" sz="1400" b="1" dirty="0"/>
              <a:t>Q3: Does the group effectively assimilate new people?</a:t>
            </a:r>
          </a:p>
          <a:p>
            <a:pPr marL="171450" indent="-171450">
              <a:buFont typeface="Arial" panose="020B0604020202020204" pitchFamily="34" charset="0"/>
              <a:buChar char="•"/>
            </a:pPr>
            <a:r>
              <a:rPr lang="en-US" sz="1400" dirty="0"/>
              <a:t>You can be a member of a group and never be a part of the group</a:t>
            </a:r>
          </a:p>
          <a:p>
            <a:pPr marL="171450" indent="-171450">
              <a:buFont typeface="Arial" panose="020B0604020202020204" pitchFamily="34" charset="0"/>
              <a:buChar char="•"/>
            </a:pPr>
            <a:r>
              <a:rPr lang="en-US" sz="1400" dirty="0"/>
              <a:t>Assimilate = “make similar, absorb into a group or culture”</a:t>
            </a:r>
            <a:endParaRPr lang="en-US" sz="1400" b="1" dirty="0"/>
          </a:p>
          <a:p>
            <a:r>
              <a:rPr lang="en-US" sz="1400" b="1" dirty="0"/>
              <a:t>Q4: Are micro-groups used to make and multiply disciples?</a:t>
            </a:r>
          </a:p>
          <a:p>
            <a:pPr marL="285750" indent="-285750">
              <a:buFont typeface="Arial" panose="020B0604020202020204" pitchFamily="34" charset="0"/>
              <a:buChar char="•"/>
            </a:pPr>
            <a:r>
              <a:rPr lang="en-US" sz="1400" dirty="0"/>
              <a:t>3-4 people max / same sex</a:t>
            </a:r>
          </a:p>
          <a:p>
            <a:pPr marL="285750" indent="-285750">
              <a:buFont typeface="Arial" panose="020B0604020202020204" pitchFamily="34" charset="0"/>
              <a:buChar char="•"/>
            </a:pPr>
            <a:r>
              <a:rPr lang="en-US" sz="1400" dirty="0"/>
              <a:t>Higher level of intimacy and accountability</a:t>
            </a:r>
          </a:p>
          <a:p>
            <a:pPr marL="285750" indent="-285750">
              <a:buFont typeface="Arial" panose="020B0604020202020204" pitchFamily="34" charset="0"/>
              <a:buChar char="•"/>
            </a:pPr>
            <a:r>
              <a:rPr lang="en-US" sz="1400" dirty="0"/>
              <a:t>Lifeway ongoing studies have this feature!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808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Carey </a:t>
            </a:r>
            <a:r>
              <a:rPr lang="en-US" sz="1600" dirty="0" err="1"/>
              <a:t>Nieuwhoff’s</a:t>
            </a:r>
            <a:r>
              <a:rPr lang="en-US" sz="1600" dirty="0"/>
              <a:t> blog post “8 Disruptive Church Trends that will Rule 2021”</a:t>
            </a:r>
          </a:p>
          <a:p>
            <a:pPr marL="742950" lvl="1" indent="-285750">
              <a:buFont typeface="Arial" panose="020B0604020202020204" pitchFamily="34" charset="0"/>
              <a:buChar char="•"/>
            </a:pPr>
            <a:r>
              <a:rPr lang="en-US" sz="1600" i="1" dirty="0"/>
              <a:t>#5 was “Content alone won’t cut it. Community and connection will”</a:t>
            </a:r>
          </a:p>
          <a:p>
            <a:pPr marL="742950" lvl="1" indent="-285750">
              <a:buFont typeface="Arial" panose="020B0604020202020204" pitchFamily="34" charset="0"/>
              <a:buChar char="•"/>
            </a:pPr>
            <a:endParaRPr lang="en-US" sz="1600" i="1" dirty="0"/>
          </a:p>
          <a:p>
            <a:pPr marL="285750" indent="-285750">
              <a:buFont typeface="Arial" panose="020B0604020202020204" pitchFamily="34" charset="0"/>
              <a:buChar char="•"/>
            </a:pPr>
            <a:endParaRPr lang="en-US" sz="16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364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Q1: Is the group organized to care?</a:t>
            </a:r>
          </a:p>
          <a:p>
            <a:pPr marL="171450" indent="-171450">
              <a:buFont typeface="Arial" panose="020B0604020202020204" pitchFamily="34" charset="0"/>
              <a:buChar char="•"/>
            </a:pPr>
            <a:r>
              <a:rPr lang="en-US" sz="1400" dirty="0"/>
              <a:t>Teachers can’t do everything, nor should they</a:t>
            </a:r>
          </a:p>
          <a:p>
            <a:pPr marL="171450" indent="-171450">
              <a:buFont typeface="Arial" panose="020B0604020202020204" pitchFamily="34" charset="0"/>
              <a:buChar char="•"/>
            </a:pPr>
            <a:r>
              <a:rPr lang="en-US" sz="1400" dirty="0"/>
              <a:t>Exodus 18 – Moses &amp; Jethro’s talk/Acts 6 – widows, food, and the disciples</a:t>
            </a:r>
          </a:p>
          <a:p>
            <a:pPr marL="171450" indent="-171450">
              <a:buFont typeface="Arial" panose="020B0604020202020204" pitchFamily="34" charset="0"/>
              <a:buChar char="•"/>
            </a:pPr>
            <a:r>
              <a:rPr lang="en-US" sz="1400" dirty="0"/>
              <a:t>Care groups!</a:t>
            </a:r>
            <a:endParaRPr lang="en-US" sz="1400" b="1" dirty="0"/>
          </a:p>
          <a:p>
            <a:r>
              <a:rPr lang="en-US" sz="1400" b="1" dirty="0"/>
              <a:t>Q2: Are connection and content balanced?</a:t>
            </a:r>
          </a:p>
          <a:p>
            <a:pPr marL="171450" indent="-171450">
              <a:buFont typeface="Arial" panose="020B0604020202020204" pitchFamily="34" charset="0"/>
              <a:buChar char="•"/>
            </a:pPr>
            <a:r>
              <a:rPr lang="en-US" sz="1400" dirty="0"/>
              <a:t>SS is more than just Bible study</a:t>
            </a:r>
          </a:p>
          <a:p>
            <a:pPr marL="171450" indent="-171450">
              <a:buFont typeface="Arial" panose="020B0604020202020204" pitchFamily="34" charset="0"/>
              <a:buChar char="•"/>
            </a:pPr>
            <a:r>
              <a:rPr lang="en-US" sz="1400" dirty="0"/>
              <a:t>Groups need regular times for fellowship and fun outside of Bible study</a:t>
            </a:r>
          </a:p>
          <a:p>
            <a:pPr marL="171450" indent="-171450">
              <a:buFont typeface="Arial" panose="020B0604020202020204" pitchFamily="34" charset="0"/>
              <a:buChar char="•"/>
            </a:pPr>
            <a:r>
              <a:rPr lang="en-US" sz="1400" dirty="0"/>
              <a:t>Balance is key…too much to one side or the other is not healthy</a:t>
            </a:r>
            <a:endParaRPr lang="en-US" sz="1400" b="1" dirty="0"/>
          </a:p>
          <a:p>
            <a:r>
              <a:rPr lang="en-US" sz="1400" b="1" dirty="0"/>
              <a:t>Q3: Does the group effectively assimilate new people?</a:t>
            </a:r>
          </a:p>
          <a:p>
            <a:pPr marL="171450" indent="-171450">
              <a:buFont typeface="Arial" panose="020B0604020202020204" pitchFamily="34" charset="0"/>
              <a:buChar char="•"/>
            </a:pPr>
            <a:r>
              <a:rPr lang="en-US" sz="1400" dirty="0"/>
              <a:t>You can be a member of a group and never be a part of the group</a:t>
            </a:r>
          </a:p>
          <a:p>
            <a:pPr marL="171450" indent="-171450">
              <a:buFont typeface="Arial" panose="020B0604020202020204" pitchFamily="34" charset="0"/>
              <a:buChar char="•"/>
            </a:pPr>
            <a:r>
              <a:rPr lang="en-US" sz="1400" dirty="0"/>
              <a:t>Assimilate = “make similar, absorb into a group or culture”</a:t>
            </a:r>
            <a:endParaRPr lang="en-US" sz="1400" b="1" dirty="0"/>
          </a:p>
          <a:p>
            <a:r>
              <a:rPr lang="en-US" sz="1400" b="1" dirty="0"/>
              <a:t>Q4: Are micro-groups used to make and multiply disciples?</a:t>
            </a:r>
          </a:p>
          <a:p>
            <a:pPr marL="285750" indent="-285750">
              <a:buFont typeface="Arial" panose="020B0604020202020204" pitchFamily="34" charset="0"/>
              <a:buChar char="•"/>
            </a:pPr>
            <a:r>
              <a:rPr lang="en-US" sz="1400" dirty="0"/>
              <a:t>3-4 people max / same sex</a:t>
            </a:r>
          </a:p>
          <a:p>
            <a:pPr marL="285750" indent="-285750">
              <a:buFont typeface="Arial" panose="020B0604020202020204" pitchFamily="34" charset="0"/>
              <a:buChar char="•"/>
            </a:pPr>
            <a:r>
              <a:rPr lang="en-US" sz="1400" dirty="0"/>
              <a:t>Higher level of intimacy and accountability</a:t>
            </a:r>
          </a:p>
          <a:p>
            <a:pPr marL="285750" indent="-285750">
              <a:buFont typeface="Arial" panose="020B0604020202020204" pitchFamily="34" charset="0"/>
              <a:buChar char="•"/>
            </a:pPr>
            <a:r>
              <a:rPr lang="en-US" sz="1400" dirty="0"/>
              <a:t>Lifeway ongoing studies have this feature!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70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Q1: Is the group organized to care?</a:t>
            </a:r>
          </a:p>
          <a:p>
            <a:pPr marL="171450" indent="-171450">
              <a:buFont typeface="Arial" panose="020B0604020202020204" pitchFamily="34" charset="0"/>
              <a:buChar char="•"/>
            </a:pPr>
            <a:r>
              <a:rPr lang="en-US" sz="1400" dirty="0"/>
              <a:t>Teachers can’t do everything, nor should they</a:t>
            </a:r>
          </a:p>
          <a:p>
            <a:pPr marL="171450" indent="-171450">
              <a:buFont typeface="Arial" panose="020B0604020202020204" pitchFamily="34" charset="0"/>
              <a:buChar char="•"/>
            </a:pPr>
            <a:r>
              <a:rPr lang="en-US" sz="1400" dirty="0"/>
              <a:t>Exodus 18 – Moses &amp; Jethro’s talk/Acts 6 – widows, food, and the disciples</a:t>
            </a:r>
          </a:p>
          <a:p>
            <a:pPr marL="171450" indent="-171450">
              <a:buFont typeface="Arial" panose="020B0604020202020204" pitchFamily="34" charset="0"/>
              <a:buChar char="•"/>
            </a:pPr>
            <a:r>
              <a:rPr lang="en-US" sz="1400" dirty="0"/>
              <a:t>Care groups!</a:t>
            </a:r>
            <a:endParaRPr lang="en-US" sz="1400" b="1" dirty="0"/>
          </a:p>
          <a:p>
            <a:r>
              <a:rPr lang="en-US" sz="1400" b="1" dirty="0"/>
              <a:t>Q2: Are connection and content balanced?</a:t>
            </a:r>
          </a:p>
          <a:p>
            <a:pPr marL="171450" indent="-171450">
              <a:buFont typeface="Arial" panose="020B0604020202020204" pitchFamily="34" charset="0"/>
              <a:buChar char="•"/>
            </a:pPr>
            <a:r>
              <a:rPr lang="en-US" sz="1400" dirty="0"/>
              <a:t>SS is more than just Bible study</a:t>
            </a:r>
          </a:p>
          <a:p>
            <a:pPr marL="171450" indent="-171450">
              <a:buFont typeface="Arial" panose="020B0604020202020204" pitchFamily="34" charset="0"/>
              <a:buChar char="•"/>
            </a:pPr>
            <a:r>
              <a:rPr lang="en-US" sz="1400" dirty="0"/>
              <a:t>Groups need regular times for fellowship and fun outside of Bible study</a:t>
            </a:r>
          </a:p>
          <a:p>
            <a:pPr marL="171450" indent="-171450">
              <a:buFont typeface="Arial" panose="020B0604020202020204" pitchFamily="34" charset="0"/>
              <a:buChar char="•"/>
            </a:pPr>
            <a:r>
              <a:rPr lang="en-US" sz="1400" dirty="0"/>
              <a:t>Balance is key…too much to one side or the other is not healthy</a:t>
            </a:r>
            <a:endParaRPr lang="en-US" sz="1400" b="1" dirty="0"/>
          </a:p>
          <a:p>
            <a:r>
              <a:rPr lang="en-US" sz="1400" b="1" dirty="0"/>
              <a:t>Q3: Does the group effectively assimilate new people?</a:t>
            </a:r>
          </a:p>
          <a:p>
            <a:pPr marL="171450" indent="-171450">
              <a:buFont typeface="Arial" panose="020B0604020202020204" pitchFamily="34" charset="0"/>
              <a:buChar char="•"/>
            </a:pPr>
            <a:r>
              <a:rPr lang="en-US" sz="1400" dirty="0"/>
              <a:t>You can be a member of a group and never be a part of the group</a:t>
            </a:r>
          </a:p>
          <a:p>
            <a:pPr marL="171450" indent="-171450">
              <a:buFont typeface="Arial" panose="020B0604020202020204" pitchFamily="34" charset="0"/>
              <a:buChar char="•"/>
            </a:pPr>
            <a:r>
              <a:rPr lang="en-US" sz="1400" dirty="0"/>
              <a:t>Assimilate = “make similar, absorb into a group or culture”</a:t>
            </a:r>
            <a:endParaRPr lang="en-US" sz="1400" b="1" dirty="0"/>
          </a:p>
          <a:p>
            <a:r>
              <a:rPr lang="en-US" sz="1400" b="1" dirty="0"/>
              <a:t>Q4: Are micro-groups used to make and multiply disciples?</a:t>
            </a:r>
          </a:p>
          <a:p>
            <a:pPr marL="285750" indent="-285750">
              <a:buFont typeface="Arial" panose="020B0604020202020204" pitchFamily="34" charset="0"/>
              <a:buChar char="•"/>
            </a:pPr>
            <a:r>
              <a:rPr lang="en-US" sz="1400" dirty="0"/>
              <a:t>3-4 people max / same sex</a:t>
            </a:r>
          </a:p>
          <a:p>
            <a:pPr marL="285750" indent="-285750">
              <a:buFont typeface="Arial" panose="020B0604020202020204" pitchFamily="34" charset="0"/>
              <a:buChar char="•"/>
            </a:pPr>
            <a:r>
              <a:rPr lang="en-US" sz="1400" dirty="0"/>
              <a:t>Higher level of intimacy and accountability</a:t>
            </a:r>
          </a:p>
          <a:p>
            <a:pPr marL="285750" indent="-285750">
              <a:buFont typeface="Arial" panose="020B0604020202020204" pitchFamily="34" charset="0"/>
              <a:buChar char="•"/>
            </a:pPr>
            <a:r>
              <a:rPr lang="en-US" sz="1400" dirty="0"/>
              <a:t>Lifeway ongoing studies have this feature!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630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Q2: Are Bible studies well-prepared and engaging?</a:t>
            </a:r>
          </a:p>
          <a:p>
            <a:pPr marL="171450" indent="-171450">
              <a:buFont typeface="Arial" panose="020B0604020202020204" pitchFamily="34" charset="0"/>
              <a:buChar char="•"/>
            </a:pPr>
            <a:r>
              <a:rPr lang="en-US" dirty="0"/>
              <a:t>My experience when visiting churches…not so much</a:t>
            </a:r>
          </a:p>
          <a:p>
            <a:pPr marL="171450" indent="-171450">
              <a:buFont typeface="Arial" panose="020B0604020202020204" pitchFamily="34" charset="0"/>
              <a:buChar char="•"/>
            </a:pPr>
            <a:r>
              <a:rPr lang="en-US" dirty="0"/>
              <a:t>Should incorporate the 8 learning approaches over time</a:t>
            </a:r>
          </a:p>
          <a:p>
            <a:pPr marL="628650" lvl="1" indent="-171450">
              <a:buFont typeface="Arial" panose="020B0604020202020204" pitchFamily="34" charset="0"/>
              <a:buChar char="•"/>
            </a:pPr>
            <a:r>
              <a:rPr lang="en-US" dirty="0"/>
              <a:t>Musical, Logical, Reflective, Relational, Natural, Physical, Visual, Verbal</a:t>
            </a:r>
          </a:p>
          <a:p>
            <a:pPr lvl="1"/>
            <a:endParaRPr lang="en-US" dirty="0"/>
          </a:p>
          <a:p>
            <a:r>
              <a:rPr lang="en-US" b="1" dirty="0"/>
              <a:t>Q3: Are apprentice leaders identified and developed?</a:t>
            </a:r>
          </a:p>
          <a:p>
            <a:pPr marL="171450" indent="-171450">
              <a:buFont typeface="Arial" panose="020B0604020202020204" pitchFamily="34" charset="0"/>
              <a:buChar char="•"/>
            </a:pPr>
            <a:r>
              <a:rPr lang="en-US" dirty="0"/>
              <a:t>New groups need needs leaders (more in a minute)…apprentices are the key</a:t>
            </a:r>
          </a:p>
          <a:p>
            <a:pPr marL="171450" indent="-171450">
              <a:buFont typeface="Arial" panose="020B0604020202020204" pitchFamily="34" charset="0"/>
              <a:buChar char="•"/>
            </a:pPr>
            <a:r>
              <a:rPr lang="en-US" dirty="0"/>
              <a:t>Difference between a sub and an apprentice</a:t>
            </a:r>
          </a:p>
          <a:p>
            <a:pPr marL="171450" indent="-171450">
              <a:buFont typeface="Arial" panose="020B0604020202020204" pitchFamily="34" charset="0"/>
              <a:buChar char="•"/>
            </a:pPr>
            <a:endParaRPr lang="en-US" dirty="0"/>
          </a:p>
          <a:p>
            <a:r>
              <a:rPr lang="en-US" b="1" dirty="0"/>
              <a:t>Q4: Are new groups started regularly?</a:t>
            </a:r>
          </a:p>
          <a:p>
            <a:pPr marL="171450" indent="-171450">
              <a:buFont typeface="Arial" panose="020B0604020202020204" pitchFamily="34" charset="0"/>
              <a:buChar char="•"/>
            </a:pPr>
            <a:r>
              <a:rPr lang="en-US" dirty="0"/>
              <a:t>Groups turn inward at 18-24 months</a:t>
            </a:r>
          </a:p>
          <a:p>
            <a:pPr marL="171450" indent="-171450">
              <a:buFont typeface="Arial" panose="020B0604020202020204" pitchFamily="34" charset="0"/>
              <a:buChar char="•"/>
            </a:pPr>
            <a:r>
              <a:rPr lang="en-US" dirty="0"/>
              <a:t>LEGO factor</a:t>
            </a:r>
          </a:p>
          <a:p>
            <a:pPr marL="171450" indent="-171450">
              <a:buFont typeface="Arial" panose="020B0604020202020204" pitchFamily="34" charset="0"/>
              <a:buChar char="•"/>
            </a:pPr>
            <a:r>
              <a:rPr lang="en-US" dirty="0"/>
              <a:t>New groups reach new people faster</a:t>
            </a:r>
          </a:p>
          <a:p>
            <a:pPr marL="171450" indent="-171450">
              <a:buFont typeface="Arial" panose="020B0604020202020204" pitchFamily="34" charset="0"/>
              <a:buChar char="•"/>
            </a:pPr>
            <a:r>
              <a:rPr lang="en-US" dirty="0"/>
              <a:t>New groups add 10 people on average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22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Q2: Are Bible studies well-prepared and engaging?</a:t>
            </a:r>
          </a:p>
          <a:p>
            <a:pPr marL="171450" indent="-171450">
              <a:buFont typeface="Arial" panose="020B0604020202020204" pitchFamily="34" charset="0"/>
              <a:buChar char="•"/>
            </a:pPr>
            <a:r>
              <a:rPr lang="en-US" dirty="0"/>
              <a:t>My experience when visiting churches…not so much</a:t>
            </a:r>
          </a:p>
          <a:p>
            <a:pPr marL="171450" indent="-171450">
              <a:buFont typeface="Arial" panose="020B0604020202020204" pitchFamily="34" charset="0"/>
              <a:buChar char="•"/>
            </a:pPr>
            <a:r>
              <a:rPr lang="en-US" dirty="0"/>
              <a:t>Should incorporate the 8 learning approaches over time</a:t>
            </a:r>
          </a:p>
          <a:p>
            <a:pPr marL="628650" lvl="1" indent="-171450">
              <a:buFont typeface="Arial" panose="020B0604020202020204" pitchFamily="34" charset="0"/>
              <a:buChar char="•"/>
            </a:pPr>
            <a:r>
              <a:rPr lang="en-US" dirty="0"/>
              <a:t>Musical, Logical, Reflective, Relational, Natural, Physical, Visual, Verbal</a:t>
            </a:r>
          </a:p>
          <a:p>
            <a:pPr lvl="1"/>
            <a:endParaRPr lang="en-US" dirty="0"/>
          </a:p>
          <a:p>
            <a:r>
              <a:rPr lang="en-US" b="1" dirty="0"/>
              <a:t>Q3: Are apprentice leaders identified and developed?</a:t>
            </a:r>
          </a:p>
          <a:p>
            <a:pPr marL="171450" indent="-171450">
              <a:buFont typeface="Arial" panose="020B0604020202020204" pitchFamily="34" charset="0"/>
              <a:buChar char="•"/>
            </a:pPr>
            <a:r>
              <a:rPr lang="en-US" dirty="0"/>
              <a:t>New groups need needs leaders (more in a minute)…apprentices are the key</a:t>
            </a:r>
          </a:p>
          <a:p>
            <a:pPr marL="171450" indent="-171450">
              <a:buFont typeface="Arial" panose="020B0604020202020204" pitchFamily="34" charset="0"/>
              <a:buChar char="•"/>
            </a:pPr>
            <a:r>
              <a:rPr lang="en-US" dirty="0"/>
              <a:t>Difference between a sub and an apprentice</a:t>
            </a:r>
          </a:p>
          <a:p>
            <a:pPr marL="171450" indent="-171450">
              <a:buFont typeface="Arial" panose="020B0604020202020204" pitchFamily="34" charset="0"/>
              <a:buChar char="•"/>
            </a:pPr>
            <a:endParaRPr lang="en-US" dirty="0"/>
          </a:p>
          <a:p>
            <a:r>
              <a:rPr lang="en-US" b="1" dirty="0"/>
              <a:t>Q4: Are new groups started regularly?</a:t>
            </a:r>
          </a:p>
          <a:p>
            <a:pPr marL="171450" indent="-171450">
              <a:buFont typeface="Arial" panose="020B0604020202020204" pitchFamily="34" charset="0"/>
              <a:buChar char="•"/>
            </a:pPr>
            <a:r>
              <a:rPr lang="en-US" dirty="0"/>
              <a:t>Groups turn inward at 18-24 months</a:t>
            </a:r>
          </a:p>
          <a:p>
            <a:pPr marL="171450" indent="-171450">
              <a:buFont typeface="Arial" panose="020B0604020202020204" pitchFamily="34" charset="0"/>
              <a:buChar char="•"/>
            </a:pPr>
            <a:r>
              <a:rPr lang="en-US" dirty="0"/>
              <a:t>LEGO factor</a:t>
            </a:r>
          </a:p>
          <a:p>
            <a:pPr marL="171450" indent="-171450">
              <a:buFont typeface="Arial" panose="020B0604020202020204" pitchFamily="34" charset="0"/>
              <a:buChar char="•"/>
            </a:pPr>
            <a:r>
              <a:rPr lang="en-US" dirty="0"/>
              <a:t>New groups reach new people faster</a:t>
            </a:r>
          </a:p>
          <a:p>
            <a:pPr marL="171450" indent="-171450">
              <a:buFont typeface="Arial" panose="020B0604020202020204" pitchFamily="34" charset="0"/>
              <a:buChar char="•"/>
            </a:pPr>
            <a:r>
              <a:rPr lang="en-US" dirty="0"/>
              <a:t>New groups add 10 people on average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20</a:t>
            </a:fld>
            <a:endParaRPr lang="en-US" noProof="0"/>
          </a:p>
        </p:txBody>
      </p:sp>
    </p:spTree>
    <p:extLst>
      <p:ext uri="{BB962C8B-B14F-4D97-AF65-F5344CB8AC3E}">
        <p14:creationId xmlns:p14="http://schemas.microsoft.com/office/powerpoint/2010/main" val="1472677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Q1: Is the group making a difference in the community?</a:t>
            </a:r>
          </a:p>
          <a:p>
            <a:pPr marL="171450" indent="-171450">
              <a:buFont typeface="Arial" panose="020B0604020202020204" pitchFamily="34" charset="0"/>
              <a:buChar char="•"/>
            </a:pPr>
            <a:r>
              <a:rPr lang="en-US" dirty="0"/>
              <a:t>Story of Steve and Jackie Humphrey</a:t>
            </a:r>
          </a:p>
          <a:p>
            <a:pPr marL="171450" indent="-171450">
              <a:buFont typeface="Arial" panose="020B0604020202020204" pitchFamily="34" charset="0"/>
              <a:buChar char="•"/>
            </a:pPr>
            <a:endParaRPr lang="en-US" dirty="0"/>
          </a:p>
          <a:p>
            <a:r>
              <a:rPr lang="en-US" b="1" dirty="0"/>
              <a:t>Q2: Are group members encouraged to serve in the church?</a:t>
            </a:r>
          </a:p>
          <a:p>
            <a:pPr marL="171450" indent="-171450">
              <a:buFont typeface="Arial" panose="020B0604020202020204" pitchFamily="34" charset="0"/>
              <a:buChar char="•"/>
            </a:pPr>
            <a:r>
              <a:rPr lang="en-US" dirty="0"/>
              <a:t>“SS is a clearing house, not a storehouse” – Daryl Eldridge, Rockbridge Seminary</a:t>
            </a:r>
          </a:p>
          <a:p>
            <a:pPr marL="171450" indent="-171450">
              <a:buFont typeface="Arial" panose="020B0604020202020204" pitchFamily="34" charset="0"/>
              <a:buChar char="•"/>
            </a:pPr>
            <a:r>
              <a:rPr lang="en-US" dirty="0"/>
              <a:t>“Catch and release” mentality</a:t>
            </a:r>
          </a:p>
          <a:p>
            <a:pPr marL="171450" indent="-171450">
              <a:buFont typeface="Arial" panose="020B0604020202020204" pitchFamily="34" charset="0"/>
              <a:buChar char="•"/>
            </a:pPr>
            <a:r>
              <a:rPr lang="en-US" dirty="0"/>
              <a:t>Kids and student leaders come out of adult groups!</a:t>
            </a:r>
          </a:p>
          <a:p>
            <a:pPr marL="171450" indent="-171450">
              <a:buFont typeface="Arial" panose="020B0604020202020204" pitchFamily="34" charset="0"/>
              <a:buChar char="•"/>
            </a:pPr>
            <a:endParaRPr lang="en-US" dirty="0"/>
          </a:p>
          <a:p>
            <a:r>
              <a:rPr lang="en-US" b="1" dirty="0"/>
              <a:t>Q3: Do people serve on the group’s leadership team?</a:t>
            </a:r>
          </a:p>
          <a:p>
            <a:pPr marL="171450" indent="-171450">
              <a:buFont typeface="Arial" panose="020B0604020202020204" pitchFamily="34" charset="0"/>
              <a:buChar char="•"/>
            </a:pPr>
            <a:r>
              <a:rPr lang="en-US" dirty="0"/>
              <a:t>3 Roles for Guiding Groups: Teacher/Shepherd/Leader</a:t>
            </a:r>
          </a:p>
          <a:p>
            <a:pPr marL="628650" lvl="1" indent="-171450">
              <a:buFont typeface="Arial" panose="020B0604020202020204" pitchFamily="34" charset="0"/>
              <a:buChar char="•"/>
            </a:pPr>
            <a:r>
              <a:rPr lang="en-US" dirty="0"/>
              <a:t>One person usually does not have abilities for all roles!</a:t>
            </a:r>
          </a:p>
          <a:p>
            <a:pPr marL="171450" indent="-171450">
              <a:buFont typeface="Arial" panose="020B0604020202020204" pitchFamily="34" charset="0"/>
              <a:buChar char="•"/>
            </a:pPr>
            <a:r>
              <a:rPr lang="en-US" dirty="0"/>
              <a:t>Positions:</a:t>
            </a:r>
          </a:p>
          <a:p>
            <a:pPr marL="628650" lvl="1" indent="-171450">
              <a:buFont typeface="Arial" panose="020B0604020202020204" pitchFamily="34" charset="0"/>
              <a:buChar char="•"/>
            </a:pPr>
            <a:r>
              <a:rPr lang="en-US" dirty="0"/>
              <a:t>Teacher. Director, Outreach, Prayer, Fellowship, Service/ministry, Admin.</a:t>
            </a:r>
          </a:p>
          <a:p>
            <a:pPr marL="628650" lvl="1" indent="-171450">
              <a:buFont typeface="Arial" panose="020B0604020202020204" pitchFamily="34" charset="0"/>
              <a:buChar char="•"/>
            </a:pPr>
            <a:endParaRPr lang="en-US" dirty="0"/>
          </a:p>
          <a:p>
            <a:r>
              <a:rPr lang="en-US" b="1" dirty="0"/>
              <a:t>Q4: Does the group support and pray for the pastor and staff?</a:t>
            </a:r>
          </a:p>
          <a:p>
            <a:pPr marL="171450" indent="-171450">
              <a:buFont typeface="Arial" panose="020B0604020202020204" pitchFamily="34" charset="0"/>
              <a:buChar char="•"/>
            </a:pPr>
            <a:r>
              <a:rPr lang="en-US" dirty="0"/>
              <a:t>2021 is going to be the year of turnover (William </a:t>
            </a:r>
            <a:r>
              <a:rPr lang="en-US" dirty="0" err="1"/>
              <a:t>Vanderbloemen</a:t>
            </a:r>
            <a:r>
              <a:rPr lang="en-US" dirty="0"/>
              <a:t>/</a:t>
            </a:r>
            <a:r>
              <a:rPr lang="en-US" dirty="0" err="1"/>
              <a:t>Vanderbloemen</a:t>
            </a:r>
            <a:r>
              <a:rPr lang="en-US" dirty="0"/>
              <a:t> Search Group)…”a storm surge of pastoral transitions”</a:t>
            </a:r>
          </a:p>
          <a:p>
            <a:pPr marL="171450" indent="-171450">
              <a:buFont typeface="Arial" panose="020B0604020202020204" pitchFamily="34" charset="0"/>
              <a:buChar char="•"/>
            </a:pPr>
            <a:r>
              <a:rPr lang="en-US" dirty="0"/>
              <a:t>Dr. Thom Rainer: “The vast majority of pastors are saying they are considering quitting their churches. It’s a trend I’ve not seen in my lifetime”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287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Q1: Is the group making a difference in the community?</a:t>
            </a:r>
          </a:p>
          <a:p>
            <a:pPr marL="171450" indent="-171450">
              <a:buFont typeface="Arial" panose="020B0604020202020204" pitchFamily="34" charset="0"/>
              <a:buChar char="•"/>
            </a:pPr>
            <a:r>
              <a:rPr lang="en-US" dirty="0"/>
              <a:t>Story of Steve and Jackie Humphrey</a:t>
            </a:r>
          </a:p>
          <a:p>
            <a:pPr marL="171450" indent="-171450">
              <a:buFont typeface="Arial" panose="020B0604020202020204" pitchFamily="34" charset="0"/>
              <a:buChar char="•"/>
            </a:pPr>
            <a:endParaRPr lang="en-US" dirty="0"/>
          </a:p>
          <a:p>
            <a:r>
              <a:rPr lang="en-US" b="1" dirty="0"/>
              <a:t>Q2: Are group members encouraged to serve in the church?</a:t>
            </a:r>
          </a:p>
          <a:p>
            <a:pPr marL="171450" indent="-171450">
              <a:buFont typeface="Arial" panose="020B0604020202020204" pitchFamily="34" charset="0"/>
              <a:buChar char="•"/>
            </a:pPr>
            <a:r>
              <a:rPr lang="en-US" dirty="0"/>
              <a:t>“SS is a clearing house, not a storehouse” – Daryl Eldridge, Rockbridge Seminary</a:t>
            </a:r>
          </a:p>
          <a:p>
            <a:pPr marL="171450" indent="-171450">
              <a:buFont typeface="Arial" panose="020B0604020202020204" pitchFamily="34" charset="0"/>
              <a:buChar char="•"/>
            </a:pPr>
            <a:r>
              <a:rPr lang="en-US" dirty="0"/>
              <a:t>“Catch and release” mentality</a:t>
            </a:r>
          </a:p>
          <a:p>
            <a:pPr marL="171450" indent="-171450">
              <a:buFont typeface="Arial" panose="020B0604020202020204" pitchFamily="34" charset="0"/>
              <a:buChar char="•"/>
            </a:pPr>
            <a:r>
              <a:rPr lang="en-US" dirty="0"/>
              <a:t>Kids and student leaders come out of adult groups!</a:t>
            </a:r>
          </a:p>
          <a:p>
            <a:pPr marL="171450" indent="-171450">
              <a:buFont typeface="Arial" panose="020B0604020202020204" pitchFamily="34" charset="0"/>
              <a:buChar char="•"/>
            </a:pPr>
            <a:endParaRPr lang="en-US" dirty="0"/>
          </a:p>
          <a:p>
            <a:r>
              <a:rPr lang="en-US" b="1" dirty="0"/>
              <a:t>Q3: Do people serve on the group’s leadership team?</a:t>
            </a:r>
          </a:p>
          <a:p>
            <a:pPr marL="171450" indent="-171450">
              <a:buFont typeface="Arial" panose="020B0604020202020204" pitchFamily="34" charset="0"/>
              <a:buChar char="•"/>
            </a:pPr>
            <a:r>
              <a:rPr lang="en-US" dirty="0"/>
              <a:t>3 Roles for Guiding Groups: Teacher/Shepherd/Leader</a:t>
            </a:r>
          </a:p>
          <a:p>
            <a:pPr marL="628650" lvl="1" indent="-171450">
              <a:buFont typeface="Arial" panose="020B0604020202020204" pitchFamily="34" charset="0"/>
              <a:buChar char="•"/>
            </a:pPr>
            <a:r>
              <a:rPr lang="en-US" dirty="0"/>
              <a:t>One person usually does not have abilities for all roles!</a:t>
            </a:r>
          </a:p>
          <a:p>
            <a:pPr marL="171450" indent="-171450">
              <a:buFont typeface="Arial" panose="020B0604020202020204" pitchFamily="34" charset="0"/>
              <a:buChar char="•"/>
            </a:pPr>
            <a:r>
              <a:rPr lang="en-US" dirty="0"/>
              <a:t>Positions:</a:t>
            </a:r>
          </a:p>
          <a:p>
            <a:pPr marL="628650" lvl="1" indent="-171450">
              <a:buFont typeface="Arial" panose="020B0604020202020204" pitchFamily="34" charset="0"/>
              <a:buChar char="•"/>
            </a:pPr>
            <a:r>
              <a:rPr lang="en-US" dirty="0"/>
              <a:t>Teacher. Director, Outreach, Prayer, Fellowship, Service/ministry, Admin.</a:t>
            </a:r>
          </a:p>
          <a:p>
            <a:pPr marL="628650" lvl="1" indent="-171450">
              <a:buFont typeface="Arial" panose="020B0604020202020204" pitchFamily="34" charset="0"/>
              <a:buChar char="•"/>
            </a:pPr>
            <a:endParaRPr lang="en-US" dirty="0"/>
          </a:p>
          <a:p>
            <a:r>
              <a:rPr lang="en-US" b="1" dirty="0"/>
              <a:t>Q4: Does the group support and pray for the pastor and staff?</a:t>
            </a:r>
          </a:p>
          <a:p>
            <a:pPr marL="171450" indent="-171450">
              <a:buFont typeface="Arial" panose="020B0604020202020204" pitchFamily="34" charset="0"/>
              <a:buChar char="•"/>
            </a:pPr>
            <a:r>
              <a:rPr lang="en-US" dirty="0"/>
              <a:t>2021 is going to be the year of turnover (William </a:t>
            </a:r>
            <a:r>
              <a:rPr lang="en-US" dirty="0" err="1"/>
              <a:t>Vanderbloemen</a:t>
            </a:r>
            <a:r>
              <a:rPr lang="en-US" dirty="0"/>
              <a:t>/</a:t>
            </a:r>
            <a:r>
              <a:rPr lang="en-US" dirty="0" err="1"/>
              <a:t>Vanderbloemen</a:t>
            </a:r>
            <a:r>
              <a:rPr lang="en-US" dirty="0"/>
              <a:t> Search Group)…”a storm surge of pastoral transitions”</a:t>
            </a:r>
          </a:p>
          <a:p>
            <a:pPr marL="171450" indent="-171450">
              <a:buFont typeface="Arial" panose="020B0604020202020204" pitchFamily="34" charset="0"/>
              <a:buChar char="•"/>
            </a:pPr>
            <a:r>
              <a:rPr lang="en-US" dirty="0"/>
              <a:t>Dr. Thom Rainer: “The vast majority of pastors are saying they are considering quitting their churches. It’s a trend I’ve not seen in my lifetime”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02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Q1: Is the group making a difference in the community?</a:t>
            </a:r>
          </a:p>
          <a:p>
            <a:pPr marL="171450" indent="-171450">
              <a:buFont typeface="Arial" panose="020B0604020202020204" pitchFamily="34" charset="0"/>
              <a:buChar char="•"/>
            </a:pPr>
            <a:r>
              <a:rPr lang="en-US" dirty="0"/>
              <a:t>Story of Steve and Jackie Humphrey</a:t>
            </a:r>
          </a:p>
          <a:p>
            <a:pPr marL="171450" indent="-171450">
              <a:buFont typeface="Arial" panose="020B0604020202020204" pitchFamily="34" charset="0"/>
              <a:buChar char="•"/>
            </a:pPr>
            <a:endParaRPr lang="en-US" dirty="0"/>
          </a:p>
          <a:p>
            <a:r>
              <a:rPr lang="en-US" b="1" dirty="0"/>
              <a:t>Q2: Are group members encouraged to serve in the church?</a:t>
            </a:r>
          </a:p>
          <a:p>
            <a:pPr marL="171450" indent="-171450">
              <a:buFont typeface="Arial" panose="020B0604020202020204" pitchFamily="34" charset="0"/>
              <a:buChar char="•"/>
            </a:pPr>
            <a:r>
              <a:rPr lang="en-US" dirty="0"/>
              <a:t>“SS is a clearing house, not a storehouse” – Daryl Eldridge, Rockbridge Seminary</a:t>
            </a:r>
          </a:p>
          <a:p>
            <a:pPr marL="171450" indent="-171450">
              <a:buFont typeface="Arial" panose="020B0604020202020204" pitchFamily="34" charset="0"/>
              <a:buChar char="•"/>
            </a:pPr>
            <a:r>
              <a:rPr lang="en-US" dirty="0"/>
              <a:t>“Catch and release” mentality</a:t>
            </a:r>
          </a:p>
          <a:p>
            <a:pPr marL="171450" indent="-171450">
              <a:buFont typeface="Arial" panose="020B0604020202020204" pitchFamily="34" charset="0"/>
              <a:buChar char="•"/>
            </a:pPr>
            <a:r>
              <a:rPr lang="en-US" dirty="0"/>
              <a:t>Kids and student leaders come out of adult groups!</a:t>
            </a:r>
          </a:p>
          <a:p>
            <a:pPr marL="171450" indent="-171450">
              <a:buFont typeface="Arial" panose="020B0604020202020204" pitchFamily="34" charset="0"/>
              <a:buChar char="•"/>
            </a:pPr>
            <a:endParaRPr lang="en-US" dirty="0"/>
          </a:p>
          <a:p>
            <a:r>
              <a:rPr lang="en-US" b="1" dirty="0"/>
              <a:t>Q3: Do people serve on the group’s leadership team?</a:t>
            </a:r>
          </a:p>
          <a:p>
            <a:pPr marL="171450" indent="-171450">
              <a:buFont typeface="Arial" panose="020B0604020202020204" pitchFamily="34" charset="0"/>
              <a:buChar char="•"/>
            </a:pPr>
            <a:r>
              <a:rPr lang="en-US" dirty="0"/>
              <a:t>3 Roles for Guiding Groups: Teacher/Shepherd/Leader</a:t>
            </a:r>
          </a:p>
          <a:p>
            <a:pPr marL="628650" lvl="1" indent="-171450">
              <a:buFont typeface="Arial" panose="020B0604020202020204" pitchFamily="34" charset="0"/>
              <a:buChar char="•"/>
            </a:pPr>
            <a:r>
              <a:rPr lang="en-US" dirty="0"/>
              <a:t>One person usually does not have abilities for all roles!</a:t>
            </a:r>
          </a:p>
          <a:p>
            <a:pPr marL="171450" indent="-171450">
              <a:buFont typeface="Arial" panose="020B0604020202020204" pitchFamily="34" charset="0"/>
              <a:buChar char="•"/>
            </a:pPr>
            <a:r>
              <a:rPr lang="en-US" dirty="0"/>
              <a:t>Positions:</a:t>
            </a:r>
          </a:p>
          <a:p>
            <a:pPr marL="628650" lvl="1" indent="-171450">
              <a:buFont typeface="Arial" panose="020B0604020202020204" pitchFamily="34" charset="0"/>
              <a:buChar char="•"/>
            </a:pPr>
            <a:r>
              <a:rPr lang="en-US" dirty="0"/>
              <a:t>Teacher. Director, Outreach, Prayer, Fellowship, Service/ministry, Admin.</a:t>
            </a:r>
          </a:p>
          <a:p>
            <a:pPr marL="628650" lvl="1" indent="-171450">
              <a:buFont typeface="Arial" panose="020B0604020202020204" pitchFamily="34" charset="0"/>
              <a:buChar char="•"/>
            </a:pPr>
            <a:endParaRPr lang="en-US" dirty="0"/>
          </a:p>
          <a:p>
            <a:r>
              <a:rPr lang="en-US" b="1" dirty="0"/>
              <a:t>Q4: Does the group support and pray for the pastor and staff?</a:t>
            </a:r>
          </a:p>
          <a:p>
            <a:pPr marL="171450" indent="-171450">
              <a:buFont typeface="Arial" panose="020B0604020202020204" pitchFamily="34" charset="0"/>
              <a:buChar char="•"/>
            </a:pPr>
            <a:r>
              <a:rPr lang="en-US" dirty="0"/>
              <a:t>2021 is going to be the year of turnover (William </a:t>
            </a:r>
            <a:r>
              <a:rPr lang="en-US" dirty="0" err="1"/>
              <a:t>Vanderbloemen</a:t>
            </a:r>
            <a:r>
              <a:rPr lang="en-US" dirty="0"/>
              <a:t>/</a:t>
            </a:r>
            <a:r>
              <a:rPr lang="en-US" dirty="0" err="1"/>
              <a:t>Vanderbloemen</a:t>
            </a:r>
            <a:r>
              <a:rPr lang="en-US" dirty="0"/>
              <a:t> Search Group)…”a storm surge of pastoral transitions”</a:t>
            </a:r>
          </a:p>
          <a:p>
            <a:pPr marL="171450" indent="-171450">
              <a:buFont typeface="Arial" panose="020B0604020202020204" pitchFamily="34" charset="0"/>
              <a:buChar char="•"/>
            </a:pPr>
            <a:r>
              <a:rPr lang="en-US" dirty="0"/>
              <a:t>Dr. Thom Rainer: “The vast majority of pastors are saying they are considering quitting their churches. It’s a trend I’ve not seen in my lifetime”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863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Q1: Is the group making a difference in the community?</a:t>
            </a:r>
          </a:p>
          <a:p>
            <a:pPr marL="171450" indent="-171450">
              <a:buFont typeface="Arial" panose="020B0604020202020204" pitchFamily="34" charset="0"/>
              <a:buChar char="•"/>
            </a:pPr>
            <a:r>
              <a:rPr lang="en-US" dirty="0"/>
              <a:t>Story of Steve and Jackie Humphrey</a:t>
            </a:r>
          </a:p>
          <a:p>
            <a:pPr marL="171450" indent="-171450">
              <a:buFont typeface="Arial" panose="020B0604020202020204" pitchFamily="34" charset="0"/>
              <a:buChar char="•"/>
            </a:pPr>
            <a:endParaRPr lang="en-US" dirty="0"/>
          </a:p>
          <a:p>
            <a:r>
              <a:rPr lang="en-US" b="1" dirty="0"/>
              <a:t>Q2: Are group members encouraged to serve in the church?</a:t>
            </a:r>
          </a:p>
          <a:p>
            <a:pPr marL="171450" indent="-171450">
              <a:buFont typeface="Arial" panose="020B0604020202020204" pitchFamily="34" charset="0"/>
              <a:buChar char="•"/>
            </a:pPr>
            <a:r>
              <a:rPr lang="en-US" dirty="0"/>
              <a:t>“SS is a clearing house, not a storehouse” – Daryl Eldridge, Rockbridge Seminary</a:t>
            </a:r>
          </a:p>
          <a:p>
            <a:pPr marL="171450" indent="-171450">
              <a:buFont typeface="Arial" panose="020B0604020202020204" pitchFamily="34" charset="0"/>
              <a:buChar char="•"/>
            </a:pPr>
            <a:r>
              <a:rPr lang="en-US" dirty="0"/>
              <a:t>“Catch and release” mentality</a:t>
            </a:r>
          </a:p>
          <a:p>
            <a:pPr marL="171450" indent="-171450">
              <a:buFont typeface="Arial" panose="020B0604020202020204" pitchFamily="34" charset="0"/>
              <a:buChar char="•"/>
            </a:pPr>
            <a:r>
              <a:rPr lang="en-US" dirty="0"/>
              <a:t>Kids and student leaders come out of adult groups!</a:t>
            </a:r>
          </a:p>
          <a:p>
            <a:pPr marL="171450" indent="-171450">
              <a:buFont typeface="Arial" panose="020B0604020202020204" pitchFamily="34" charset="0"/>
              <a:buChar char="•"/>
            </a:pPr>
            <a:endParaRPr lang="en-US" dirty="0"/>
          </a:p>
          <a:p>
            <a:r>
              <a:rPr lang="en-US" b="1" dirty="0"/>
              <a:t>Q3: Do people serve on the group’s leadership team?</a:t>
            </a:r>
          </a:p>
          <a:p>
            <a:pPr marL="171450" indent="-171450">
              <a:buFont typeface="Arial" panose="020B0604020202020204" pitchFamily="34" charset="0"/>
              <a:buChar char="•"/>
            </a:pPr>
            <a:r>
              <a:rPr lang="en-US" dirty="0"/>
              <a:t>3 Roles for Guiding Groups: Teacher/Shepherd/Leader</a:t>
            </a:r>
          </a:p>
          <a:p>
            <a:pPr marL="628650" lvl="1" indent="-171450">
              <a:buFont typeface="Arial" panose="020B0604020202020204" pitchFamily="34" charset="0"/>
              <a:buChar char="•"/>
            </a:pPr>
            <a:r>
              <a:rPr lang="en-US" dirty="0"/>
              <a:t>One person usually does not have abilities for all roles!</a:t>
            </a:r>
          </a:p>
          <a:p>
            <a:pPr marL="171450" indent="-171450">
              <a:buFont typeface="Arial" panose="020B0604020202020204" pitchFamily="34" charset="0"/>
              <a:buChar char="•"/>
            </a:pPr>
            <a:r>
              <a:rPr lang="en-US" dirty="0"/>
              <a:t>Positions:</a:t>
            </a:r>
          </a:p>
          <a:p>
            <a:pPr marL="628650" lvl="1" indent="-171450">
              <a:buFont typeface="Arial" panose="020B0604020202020204" pitchFamily="34" charset="0"/>
              <a:buChar char="•"/>
            </a:pPr>
            <a:r>
              <a:rPr lang="en-US" dirty="0"/>
              <a:t>Teacher. Director, Outreach, Prayer, Fellowship, Service/ministry, Admin.</a:t>
            </a:r>
          </a:p>
          <a:p>
            <a:pPr marL="628650" lvl="1" indent="-171450">
              <a:buFont typeface="Arial" panose="020B0604020202020204" pitchFamily="34" charset="0"/>
              <a:buChar char="•"/>
            </a:pPr>
            <a:endParaRPr lang="en-US" dirty="0"/>
          </a:p>
          <a:p>
            <a:r>
              <a:rPr lang="en-US" b="1" dirty="0"/>
              <a:t>Q4: Does the group support and pray for the pastor and staff?</a:t>
            </a:r>
          </a:p>
          <a:p>
            <a:pPr marL="171450" indent="-171450">
              <a:buFont typeface="Arial" panose="020B0604020202020204" pitchFamily="34" charset="0"/>
              <a:buChar char="•"/>
            </a:pPr>
            <a:r>
              <a:rPr lang="en-US" dirty="0"/>
              <a:t>2021 is going to be the year of turnover (William </a:t>
            </a:r>
            <a:r>
              <a:rPr lang="en-US" dirty="0" err="1"/>
              <a:t>Vanderbloemen</a:t>
            </a:r>
            <a:r>
              <a:rPr lang="en-US" dirty="0"/>
              <a:t>/</a:t>
            </a:r>
            <a:r>
              <a:rPr lang="en-US" dirty="0" err="1"/>
              <a:t>Vanderbloemen</a:t>
            </a:r>
            <a:r>
              <a:rPr lang="en-US" dirty="0"/>
              <a:t> Search Group)…”a storm surge of pastoral transitions”</a:t>
            </a:r>
          </a:p>
          <a:p>
            <a:pPr marL="171450" indent="-171450">
              <a:buFont typeface="Arial" panose="020B0604020202020204" pitchFamily="34" charset="0"/>
              <a:buChar char="•"/>
            </a:pPr>
            <a:r>
              <a:rPr lang="en-US" dirty="0"/>
              <a:t>Dr. Thom Rainer: “The vast majority of pastors are saying they are considering quitting their churches. It’s a trend I’ve not seen in my lifetime”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6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latin typeface="+mn-lt"/>
                <a:ea typeface="+mn-ea"/>
                <a:cs typeface="+mn-cs"/>
              </a:rPr>
              <a:t>For example,  Micah 6:8</a:t>
            </a:r>
            <a:r>
              <a:rPr lang="en-US" sz="1200" b="0" i="0" u="none" strike="noStrike" kern="1200" baseline="0" dirty="0">
                <a:solidFill>
                  <a:schemeClr val="tx1"/>
                </a:solidFill>
                <a:latin typeface="+mn-lt"/>
                <a:ea typeface="+mn-ea"/>
                <a:cs typeface="+mn-cs"/>
              </a:rPr>
              <a:t> says</a:t>
            </a:r>
            <a:r>
              <a:rPr lang="en-US" sz="1200" b="0" i="0" u="none" strike="noStrike" kern="1200" dirty="0">
                <a:solidFill>
                  <a:schemeClr val="tx1"/>
                </a:solidFill>
                <a:latin typeface="+mn-lt"/>
                <a:ea typeface="+mn-ea"/>
                <a:cs typeface="+mn-cs"/>
              </a:rPr>
              <a:t> “Mankind, he has told each of you what is good and what it is the Lord requires of you: to act justly, to love faithfulness, and to walk humbly with your God.” In the book of Ephesians, Paul used the word 6 times to describe how a Christ-follower is supposed to live with Jesus: “Walk worthy. Walk in love. Walk in good works.” Then there’s the brief account of Enoch in Genesis 5: “Enoch was 65 years old when he fathered Methuselah. And after he fathered Methuselah, Enoch walked with God 300 years and fathered other sons and daughters. So Enoch’s life lasted 365 years. Enoch walked with God; then he was not there because God took him.</a:t>
            </a:r>
            <a:br>
              <a:rPr lang="en-US" sz="1200" b="0" i="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33720-AB5D-45A8-9D3E-B648FA5DBF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Q2: Are Bible studies well-prepared and engaging?</a:t>
            </a:r>
          </a:p>
          <a:p>
            <a:pPr marL="171450" indent="-171450">
              <a:buFont typeface="Arial" panose="020B0604020202020204" pitchFamily="34" charset="0"/>
              <a:buChar char="•"/>
            </a:pPr>
            <a:r>
              <a:rPr lang="en-US" dirty="0"/>
              <a:t>My experience when visiting churches…not so much</a:t>
            </a:r>
          </a:p>
          <a:p>
            <a:pPr marL="171450" indent="-171450">
              <a:buFont typeface="Arial" panose="020B0604020202020204" pitchFamily="34" charset="0"/>
              <a:buChar char="•"/>
            </a:pPr>
            <a:r>
              <a:rPr lang="en-US" dirty="0"/>
              <a:t>Should incorporate the 8 learning approaches over time</a:t>
            </a:r>
          </a:p>
          <a:p>
            <a:pPr marL="628650" lvl="1" indent="-171450">
              <a:buFont typeface="Arial" panose="020B0604020202020204" pitchFamily="34" charset="0"/>
              <a:buChar char="•"/>
            </a:pPr>
            <a:r>
              <a:rPr lang="en-US" dirty="0"/>
              <a:t>Musical, Logical, Reflective, Relational, Natural, Physical, Visual, Verbal</a:t>
            </a:r>
          </a:p>
          <a:p>
            <a:pPr lvl="1"/>
            <a:endParaRPr lang="en-US" dirty="0"/>
          </a:p>
          <a:p>
            <a:r>
              <a:rPr lang="en-US" b="1" dirty="0"/>
              <a:t>Q3: Are apprentice leaders identified and developed?</a:t>
            </a:r>
          </a:p>
          <a:p>
            <a:pPr marL="171450" indent="-171450">
              <a:buFont typeface="Arial" panose="020B0604020202020204" pitchFamily="34" charset="0"/>
              <a:buChar char="•"/>
            </a:pPr>
            <a:r>
              <a:rPr lang="en-US" dirty="0"/>
              <a:t>New groups need needs leaders (more in a minute)…apprentices are the key</a:t>
            </a:r>
          </a:p>
          <a:p>
            <a:pPr marL="171450" indent="-171450">
              <a:buFont typeface="Arial" panose="020B0604020202020204" pitchFamily="34" charset="0"/>
              <a:buChar char="•"/>
            </a:pPr>
            <a:r>
              <a:rPr lang="en-US" dirty="0"/>
              <a:t>Difference between a sub and an apprentice</a:t>
            </a:r>
          </a:p>
          <a:p>
            <a:pPr marL="171450" indent="-171450">
              <a:buFont typeface="Arial" panose="020B0604020202020204" pitchFamily="34" charset="0"/>
              <a:buChar char="•"/>
            </a:pPr>
            <a:endParaRPr lang="en-US" dirty="0"/>
          </a:p>
          <a:p>
            <a:r>
              <a:rPr lang="en-US" b="1" dirty="0"/>
              <a:t>Q4: Are new groups started regularly?</a:t>
            </a:r>
          </a:p>
          <a:p>
            <a:pPr marL="171450" indent="-171450">
              <a:buFont typeface="Arial" panose="020B0604020202020204" pitchFamily="34" charset="0"/>
              <a:buChar char="•"/>
            </a:pPr>
            <a:r>
              <a:rPr lang="en-US" dirty="0"/>
              <a:t>Groups turn inward at 18-24 months</a:t>
            </a:r>
          </a:p>
          <a:p>
            <a:pPr marL="171450" indent="-171450">
              <a:buFont typeface="Arial" panose="020B0604020202020204" pitchFamily="34" charset="0"/>
              <a:buChar char="•"/>
            </a:pPr>
            <a:r>
              <a:rPr lang="en-US" dirty="0"/>
              <a:t>LEGO factor</a:t>
            </a:r>
          </a:p>
          <a:p>
            <a:pPr marL="171450" indent="-171450">
              <a:buFont typeface="Arial" panose="020B0604020202020204" pitchFamily="34" charset="0"/>
              <a:buChar char="•"/>
            </a:pPr>
            <a:r>
              <a:rPr lang="en-US" dirty="0"/>
              <a:t>New groups reach new people faster</a:t>
            </a:r>
          </a:p>
          <a:p>
            <a:pPr marL="171450" indent="-171450">
              <a:buFont typeface="Arial" panose="020B0604020202020204" pitchFamily="34" charset="0"/>
              <a:buChar char="•"/>
            </a:pPr>
            <a:r>
              <a:rPr lang="en-US" dirty="0"/>
              <a:t>New groups add 10 people on average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34</a:t>
            </a:fld>
            <a:endParaRPr lang="en-US" noProof="0"/>
          </a:p>
        </p:txBody>
      </p:sp>
    </p:spTree>
    <p:extLst>
      <p:ext uri="{BB962C8B-B14F-4D97-AF65-F5344CB8AC3E}">
        <p14:creationId xmlns:p14="http://schemas.microsoft.com/office/powerpoint/2010/main" val="24669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Q2: Are Bible studies well-prepared and engaging?</a:t>
            </a:r>
          </a:p>
          <a:p>
            <a:pPr marL="171450" indent="-171450">
              <a:buFont typeface="Arial" panose="020B0604020202020204" pitchFamily="34" charset="0"/>
              <a:buChar char="•"/>
            </a:pPr>
            <a:r>
              <a:rPr lang="en-US" dirty="0"/>
              <a:t>My experience when visiting churches…not so much</a:t>
            </a:r>
          </a:p>
          <a:p>
            <a:pPr marL="171450" indent="-171450">
              <a:buFont typeface="Arial" panose="020B0604020202020204" pitchFamily="34" charset="0"/>
              <a:buChar char="•"/>
            </a:pPr>
            <a:r>
              <a:rPr lang="en-US" dirty="0"/>
              <a:t>Should incorporate the 8 learning approaches over time</a:t>
            </a:r>
          </a:p>
          <a:p>
            <a:pPr marL="628650" lvl="1" indent="-171450">
              <a:buFont typeface="Arial" panose="020B0604020202020204" pitchFamily="34" charset="0"/>
              <a:buChar char="•"/>
            </a:pPr>
            <a:r>
              <a:rPr lang="en-US" dirty="0"/>
              <a:t>Musical, Logical, Reflective, Relational, Natural, Physical, Visual, Verbal</a:t>
            </a:r>
          </a:p>
          <a:p>
            <a:pPr lvl="1"/>
            <a:endParaRPr lang="en-US" dirty="0"/>
          </a:p>
          <a:p>
            <a:r>
              <a:rPr lang="en-US" b="1" dirty="0"/>
              <a:t>Q3: Are apprentice leaders identified and developed?</a:t>
            </a:r>
          </a:p>
          <a:p>
            <a:pPr marL="171450" indent="-171450">
              <a:buFont typeface="Arial" panose="020B0604020202020204" pitchFamily="34" charset="0"/>
              <a:buChar char="•"/>
            </a:pPr>
            <a:r>
              <a:rPr lang="en-US" dirty="0"/>
              <a:t>New groups need needs leaders (more in a minute)…apprentices are the key</a:t>
            </a:r>
          </a:p>
          <a:p>
            <a:pPr marL="171450" indent="-171450">
              <a:buFont typeface="Arial" panose="020B0604020202020204" pitchFamily="34" charset="0"/>
              <a:buChar char="•"/>
            </a:pPr>
            <a:r>
              <a:rPr lang="en-US" dirty="0"/>
              <a:t>Difference between a sub and an apprentice</a:t>
            </a:r>
          </a:p>
          <a:p>
            <a:pPr marL="171450" indent="-171450">
              <a:buFont typeface="Arial" panose="020B0604020202020204" pitchFamily="34" charset="0"/>
              <a:buChar char="•"/>
            </a:pPr>
            <a:endParaRPr lang="en-US" dirty="0"/>
          </a:p>
          <a:p>
            <a:r>
              <a:rPr lang="en-US" b="1" dirty="0"/>
              <a:t>Q4: Are new groups started regularly?</a:t>
            </a:r>
          </a:p>
          <a:p>
            <a:pPr marL="171450" indent="-171450">
              <a:buFont typeface="Arial" panose="020B0604020202020204" pitchFamily="34" charset="0"/>
              <a:buChar char="•"/>
            </a:pPr>
            <a:r>
              <a:rPr lang="en-US" dirty="0"/>
              <a:t>Groups turn inward at 18-24 months</a:t>
            </a:r>
          </a:p>
          <a:p>
            <a:pPr marL="171450" indent="-171450">
              <a:buFont typeface="Arial" panose="020B0604020202020204" pitchFamily="34" charset="0"/>
              <a:buChar char="•"/>
            </a:pPr>
            <a:r>
              <a:rPr lang="en-US" dirty="0"/>
              <a:t>LEGO factor</a:t>
            </a:r>
          </a:p>
          <a:p>
            <a:pPr marL="171450" indent="-171450">
              <a:buFont typeface="Arial" panose="020B0604020202020204" pitchFamily="34" charset="0"/>
              <a:buChar char="•"/>
            </a:pPr>
            <a:r>
              <a:rPr lang="en-US" dirty="0"/>
              <a:t>New groups reach new people faster</a:t>
            </a:r>
          </a:p>
          <a:p>
            <a:pPr marL="171450" indent="-171450">
              <a:buFont typeface="Arial" panose="020B0604020202020204" pitchFamily="34" charset="0"/>
              <a:buChar char="•"/>
            </a:pPr>
            <a:r>
              <a:rPr lang="en-US" dirty="0"/>
              <a:t>New groups add 10 people on average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50</a:t>
            </a:fld>
            <a:endParaRPr lang="en-US" noProof="0"/>
          </a:p>
        </p:txBody>
      </p:sp>
    </p:spTree>
    <p:extLst>
      <p:ext uri="{BB962C8B-B14F-4D97-AF65-F5344CB8AC3E}">
        <p14:creationId xmlns:p14="http://schemas.microsoft.com/office/powerpoint/2010/main" val="2548469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Q2: Are Bible studies well-prepared and engaging?</a:t>
            </a:r>
          </a:p>
          <a:p>
            <a:pPr marL="171450" indent="-171450">
              <a:buFont typeface="Arial" panose="020B0604020202020204" pitchFamily="34" charset="0"/>
              <a:buChar char="•"/>
            </a:pPr>
            <a:r>
              <a:rPr lang="en-US" dirty="0"/>
              <a:t>My experience when visiting churches…not so much</a:t>
            </a:r>
          </a:p>
          <a:p>
            <a:pPr marL="171450" indent="-171450">
              <a:buFont typeface="Arial" panose="020B0604020202020204" pitchFamily="34" charset="0"/>
              <a:buChar char="•"/>
            </a:pPr>
            <a:r>
              <a:rPr lang="en-US" dirty="0"/>
              <a:t>Should incorporate the 8 learning approaches over time</a:t>
            </a:r>
          </a:p>
          <a:p>
            <a:pPr marL="628650" lvl="1" indent="-171450">
              <a:buFont typeface="Arial" panose="020B0604020202020204" pitchFamily="34" charset="0"/>
              <a:buChar char="•"/>
            </a:pPr>
            <a:r>
              <a:rPr lang="en-US" dirty="0"/>
              <a:t>Musical, Logical, Reflective, Relational, Natural, Physical, Visual, Verbal</a:t>
            </a:r>
          </a:p>
          <a:p>
            <a:pPr lvl="1"/>
            <a:endParaRPr lang="en-US" dirty="0"/>
          </a:p>
          <a:p>
            <a:r>
              <a:rPr lang="en-US" b="1" dirty="0"/>
              <a:t>Q3: Are apprentice leaders identified and developed?</a:t>
            </a:r>
          </a:p>
          <a:p>
            <a:pPr marL="171450" indent="-171450">
              <a:buFont typeface="Arial" panose="020B0604020202020204" pitchFamily="34" charset="0"/>
              <a:buChar char="•"/>
            </a:pPr>
            <a:r>
              <a:rPr lang="en-US" dirty="0"/>
              <a:t>New groups need needs leaders (more in a minute)…apprentices are the key</a:t>
            </a:r>
          </a:p>
          <a:p>
            <a:pPr marL="171450" indent="-171450">
              <a:buFont typeface="Arial" panose="020B0604020202020204" pitchFamily="34" charset="0"/>
              <a:buChar char="•"/>
            </a:pPr>
            <a:r>
              <a:rPr lang="en-US" dirty="0"/>
              <a:t>Difference between a sub and an apprentice</a:t>
            </a:r>
          </a:p>
          <a:p>
            <a:pPr marL="171450" indent="-171450">
              <a:buFont typeface="Arial" panose="020B0604020202020204" pitchFamily="34" charset="0"/>
              <a:buChar char="•"/>
            </a:pPr>
            <a:endParaRPr lang="en-US" dirty="0"/>
          </a:p>
          <a:p>
            <a:r>
              <a:rPr lang="en-US" b="1" dirty="0"/>
              <a:t>Q4: Are new groups started regularly?</a:t>
            </a:r>
          </a:p>
          <a:p>
            <a:pPr marL="171450" indent="-171450">
              <a:buFont typeface="Arial" panose="020B0604020202020204" pitchFamily="34" charset="0"/>
              <a:buChar char="•"/>
            </a:pPr>
            <a:r>
              <a:rPr lang="en-US" dirty="0"/>
              <a:t>Groups turn inward at 18-24 months</a:t>
            </a:r>
          </a:p>
          <a:p>
            <a:pPr marL="171450" indent="-171450">
              <a:buFont typeface="Arial" panose="020B0604020202020204" pitchFamily="34" charset="0"/>
              <a:buChar char="•"/>
            </a:pPr>
            <a:r>
              <a:rPr lang="en-US" dirty="0"/>
              <a:t>LEGO factor</a:t>
            </a:r>
          </a:p>
          <a:p>
            <a:pPr marL="171450" indent="-171450">
              <a:buFont typeface="Arial" panose="020B0604020202020204" pitchFamily="34" charset="0"/>
              <a:buChar char="•"/>
            </a:pPr>
            <a:r>
              <a:rPr lang="en-US" dirty="0"/>
              <a:t>New groups reach new people faster</a:t>
            </a:r>
          </a:p>
          <a:p>
            <a:pPr marL="171450" indent="-171450">
              <a:buFont typeface="Arial" panose="020B0604020202020204" pitchFamily="34" charset="0"/>
              <a:buChar char="•"/>
            </a:pPr>
            <a:r>
              <a:rPr lang="en-US" dirty="0"/>
              <a:t>New groups add 10 people on average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61</a:t>
            </a:fld>
            <a:endParaRPr lang="en-US" noProof="0"/>
          </a:p>
        </p:txBody>
      </p:sp>
    </p:spTree>
    <p:extLst>
      <p:ext uri="{BB962C8B-B14F-4D97-AF65-F5344CB8AC3E}">
        <p14:creationId xmlns:p14="http://schemas.microsoft.com/office/powerpoint/2010/main" val="239677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CEDC7-4AEB-4414-A6B1-DBBD3223EE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evangelism part of group life</a:t>
            </a:r>
          </a:p>
          <a:p>
            <a:pPr marL="171450" indent="-171450">
              <a:buFont typeface="Arial" panose="020B0604020202020204" pitchFamily="34" charset="0"/>
              <a:buChar char="•"/>
            </a:pPr>
            <a:r>
              <a:rPr lang="en-US" dirty="0"/>
              <a:t>Our groups should exist to make disciples</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71</a:t>
            </a:fld>
            <a:endParaRPr lang="en-US" noProof="0"/>
          </a:p>
        </p:txBody>
      </p:sp>
    </p:spTree>
    <p:extLst>
      <p:ext uri="{BB962C8B-B14F-4D97-AF65-F5344CB8AC3E}">
        <p14:creationId xmlns:p14="http://schemas.microsoft.com/office/powerpoint/2010/main" val="3860985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92094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1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351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98987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5916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0070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2499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747902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543451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66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0756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198503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00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679013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364879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854378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978207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E36636D-D922-432D-A958-524484B5923D}" type="datetimeFigureOut">
              <a:rPr lang="en-US" smtClean="0"/>
              <a:pPr/>
              <a:t>6/5/2023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976080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664308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137231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627415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Quote/Vers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quote p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2639" y="1145889"/>
            <a:ext cx="12192000" cy="6858000"/>
          </a:xfrm>
          <a:prstGeom prst="rect">
            <a:avLst/>
          </a:prstGeom>
        </p:spPr>
      </p:pic>
      <p:sp>
        <p:nvSpPr>
          <p:cNvPr id="9" name="Title 1"/>
          <p:cNvSpPr>
            <a:spLocks noGrp="1"/>
          </p:cNvSpPr>
          <p:nvPr>
            <p:ph type="title"/>
          </p:nvPr>
        </p:nvSpPr>
        <p:spPr>
          <a:xfrm>
            <a:off x="609600" y="664178"/>
            <a:ext cx="10972800" cy="5371811"/>
          </a:xfr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0897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347349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89728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68892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92243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8068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23645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35712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14040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90836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38692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0707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791008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3642976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3046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79466304"/>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0236051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978983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0860893"/>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8167002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86819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2920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058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80277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46795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22262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55280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9486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11556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1449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855875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714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6886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901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3106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31936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D86B-BB76-4B45-8E35-0FC3F93EFC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405FE-8173-4473-B96E-D43925F0D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26940B-78B2-4CFC-99AB-ADD1D40424AB}"/>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5" name="Footer Placeholder 4">
            <a:extLst>
              <a:ext uri="{FF2B5EF4-FFF2-40B4-BE49-F238E27FC236}">
                <a16:creationId xmlns:a16="http://schemas.microsoft.com/office/drawing/2014/main" id="{F9998BC5-4600-4F01-8E2A-D36E3200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D8514-FC32-4BD7-B6C1-1EC3029D31CD}"/>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2060598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E98A-F306-40EA-8788-485761F265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030CA-BBB3-414C-A8DF-1266B52848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53850-93C0-4C9E-A33B-88CEC43FBA87}"/>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5" name="Footer Placeholder 4">
            <a:extLst>
              <a:ext uri="{FF2B5EF4-FFF2-40B4-BE49-F238E27FC236}">
                <a16:creationId xmlns:a16="http://schemas.microsoft.com/office/drawing/2014/main" id="{77A65B3E-CE08-4A72-BECB-44FABAADB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80982-16A8-490B-A4A1-5BE50474E536}"/>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2536084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CB96-D58B-4396-B439-EA02EF06FE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0DCDCF-431B-4351-AB1D-9028826CC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A31E9F-1D1C-4A8F-B21A-3B288879BFFF}"/>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5" name="Footer Placeholder 4">
            <a:extLst>
              <a:ext uri="{FF2B5EF4-FFF2-40B4-BE49-F238E27FC236}">
                <a16:creationId xmlns:a16="http://schemas.microsoft.com/office/drawing/2014/main" id="{AA8C50D9-5234-4616-8066-A04A9B910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85F9B-EA72-44B5-899B-B33AA2FAF739}"/>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1599198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5A5E-5CA5-4F0E-B842-FFEDD20EB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155C6-EEBE-4381-8B34-67D45CBFD9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14A83D-F866-4D0C-87C0-F20CBE26CD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7BDEEB-6B71-4E55-A007-C91F66D91719}"/>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6" name="Footer Placeholder 5">
            <a:extLst>
              <a:ext uri="{FF2B5EF4-FFF2-40B4-BE49-F238E27FC236}">
                <a16:creationId xmlns:a16="http://schemas.microsoft.com/office/drawing/2014/main" id="{E9BCF2CB-C16F-4F35-BAD5-9E3DB7519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9D8F81-B97C-4243-828B-45749F119677}"/>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299220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D97E-D6D5-470C-92EA-29FFDB8036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E544E2-617F-478C-A537-2E6AD7A84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06262B-64EB-4841-B83D-18071F42A5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82ADAB-1BCC-4CD4-9E30-CCBD2E2E6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8935B-EBA6-491D-B855-7A8A2567A0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DA0D9B-FD18-4C65-91FC-05F17EEF8481}"/>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8" name="Footer Placeholder 7">
            <a:extLst>
              <a:ext uri="{FF2B5EF4-FFF2-40B4-BE49-F238E27FC236}">
                <a16:creationId xmlns:a16="http://schemas.microsoft.com/office/drawing/2014/main" id="{6863671C-D9CA-4789-BBEF-7A5EA85D6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7BCD1-B727-4CBA-8244-729D2C3A9C0F}"/>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948408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13AF-13A1-4469-8539-DC369C36BE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238A4-2EC7-4581-AAE4-CC5ACA2D170A}"/>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4" name="Footer Placeholder 3">
            <a:extLst>
              <a:ext uri="{FF2B5EF4-FFF2-40B4-BE49-F238E27FC236}">
                <a16:creationId xmlns:a16="http://schemas.microsoft.com/office/drawing/2014/main" id="{313A34EC-6CA7-4AD0-8308-3E00F6F945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643EF8-4E7F-4812-B315-ECFAE0D2EA89}"/>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1555756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903D4-AE82-4736-A4D1-1C24A2744C50}"/>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3" name="Footer Placeholder 2">
            <a:extLst>
              <a:ext uri="{FF2B5EF4-FFF2-40B4-BE49-F238E27FC236}">
                <a16:creationId xmlns:a16="http://schemas.microsoft.com/office/drawing/2014/main" id="{1C3C5142-321A-43F1-9715-562ED3DB3D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673839-CA72-4D14-B81D-F6C80FA8E952}"/>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1558587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653D-393F-4D56-BCF4-469918224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F751A-0705-4519-B88C-AB7F93B4C4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761BC8-64F6-413D-B838-F89AD4B07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6BF509-ACBF-4720-8B5A-776B1D860B00}"/>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6" name="Footer Placeholder 5">
            <a:extLst>
              <a:ext uri="{FF2B5EF4-FFF2-40B4-BE49-F238E27FC236}">
                <a16:creationId xmlns:a16="http://schemas.microsoft.com/office/drawing/2014/main" id="{2D6D4880-A751-4895-BA4D-A258FBE9A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653B-383E-4758-BF9B-1B96804E3D2A}"/>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1746331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2888-5CEA-4511-A7F9-4E2F3D046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CF9BBD-9096-4F59-B58C-185C3F6FDA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2C1A0-0CC6-47AA-B6A4-45448D1ED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60044-4BC4-458B-8765-62C84A268C56}"/>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6" name="Footer Placeholder 5">
            <a:extLst>
              <a:ext uri="{FF2B5EF4-FFF2-40B4-BE49-F238E27FC236}">
                <a16:creationId xmlns:a16="http://schemas.microsoft.com/office/drawing/2014/main" id="{568D78FA-7C23-40AD-BA72-1CCD5F14F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38ED3-AC43-490E-89B4-BB5C76349337}"/>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47858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6365214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8F51F-62E7-46D1-8212-E9EBA934D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7C944E-ADA7-49B7-B0C8-D4DA080A5D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88AEB-BCF4-4791-B9FD-6731007EC4DC}"/>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5" name="Footer Placeholder 4">
            <a:extLst>
              <a:ext uri="{FF2B5EF4-FFF2-40B4-BE49-F238E27FC236}">
                <a16:creationId xmlns:a16="http://schemas.microsoft.com/office/drawing/2014/main" id="{13A9E136-4420-419F-BA3A-319BCFDF6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30E02-DA3C-44ED-81AA-62FCB5136DDE}"/>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276064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9DBA52-207C-439E-B35C-ADC9E72DF3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4CDA6F-89B8-4247-BDC7-BE8EC46142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0E1C2-C427-4154-84F6-047570C4B97A}"/>
              </a:ext>
            </a:extLst>
          </p:cNvPr>
          <p:cNvSpPr>
            <a:spLocks noGrp="1"/>
          </p:cNvSpPr>
          <p:nvPr>
            <p:ph type="dt" sz="half" idx="10"/>
          </p:nvPr>
        </p:nvSpPr>
        <p:spPr/>
        <p:txBody>
          <a:bodyPr/>
          <a:lstStyle/>
          <a:p>
            <a:fld id="{FDC2C3AD-53D5-4E6C-BDD8-E5B58C4195E1}" type="datetimeFigureOut">
              <a:rPr lang="en-US" smtClean="0"/>
              <a:t>6/5/2023</a:t>
            </a:fld>
            <a:endParaRPr lang="en-US"/>
          </a:p>
        </p:txBody>
      </p:sp>
      <p:sp>
        <p:nvSpPr>
          <p:cNvPr id="5" name="Footer Placeholder 4">
            <a:extLst>
              <a:ext uri="{FF2B5EF4-FFF2-40B4-BE49-F238E27FC236}">
                <a16:creationId xmlns:a16="http://schemas.microsoft.com/office/drawing/2014/main" id="{79F36557-1DCD-494A-B13D-ECB387578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DF5AD-77B0-4CA6-82FE-B0E7D631763A}"/>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249094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descr="toolkit_training ppt regular_1024x768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9" name="Content Placeholder 2"/>
          <p:cNvSpPr>
            <a:spLocks noGrp="1"/>
          </p:cNvSpPr>
          <p:nvPr>
            <p:ph idx="1"/>
          </p:nvPr>
        </p:nvSpPr>
        <p:spPr>
          <a:xfrm>
            <a:off x="609600" y="1600203"/>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2710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5A7B6-02AB-4048-8D5C-9A1DB81CA39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BA5189-A5ED-3645-8120-DF8DAC83196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1FA4D2E-B5E3-9344-ACD1-711389A3B902}"/>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5" name="Footer Placeholder 4">
            <a:extLst>
              <a:ext uri="{FF2B5EF4-FFF2-40B4-BE49-F238E27FC236}">
                <a16:creationId xmlns:a16="http://schemas.microsoft.com/office/drawing/2014/main" id="{263D0C63-5A21-504D-8300-F376DA9E5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E5DBC-58E1-E341-825B-24230069F471}"/>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202523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1D05-698B-D249-8766-0D0141032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39F86-1908-D34F-96C5-6A67CAFE13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3FB5C-5469-964B-B327-681D36124822}"/>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5" name="Footer Placeholder 4">
            <a:extLst>
              <a:ext uri="{FF2B5EF4-FFF2-40B4-BE49-F238E27FC236}">
                <a16:creationId xmlns:a16="http://schemas.microsoft.com/office/drawing/2014/main" id="{74AA78A9-A042-DB4D-A007-A1F07945B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BAF4F-EBDB-004C-8F35-0A7F51B933EE}"/>
              </a:ext>
            </a:extLst>
          </p:cNvPr>
          <p:cNvSpPr>
            <a:spLocks noGrp="1"/>
          </p:cNvSpPr>
          <p:nvPr>
            <p:ph type="sldNum" sz="quarter" idx="12"/>
          </p:nvPr>
        </p:nvSpPr>
        <p:spPr/>
        <p:txBody>
          <a:bodyPr/>
          <a:lstStyle/>
          <a:p>
            <a:fld id="{F17D7E57-10BF-0741-B2F1-F1BD34C31604}" type="slidenum">
              <a:rPr lang="en-US" smtClean="0"/>
              <a:pPr/>
              <a:t>‹#›</a:t>
            </a:fld>
            <a:endParaRPr lang="en-US"/>
          </a:p>
        </p:txBody>
      </p:sp>
      <p:pic>
        <p:nvPicPr>
          <p:cNvPr id="7" name="Picture 6" descr="toolkit_training ppt regular_1024x768_1.jpg">
            <a:extLst>
              <a:ext uri="{FF2B5EF4-FFF2-40B4-BE49-F238E27FC236}">
                <a16:creationId xmlns:a16="http://schemas.microsoft.com/office/drawing/2014/main" id="{1FC6F6C6-DACE-A544-84BD-721C55CC31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0412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DBC1-7BDD-4141-939B-90AB97E54762}"/>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FF4B5C2-86E8-B842-8254-DB9EB663406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CEBB25-C65C-5443-853F-5B5795457091}"/>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5" name="Footer Placeholder 4">
            <a:extLst>
              <a:ext uri="{FF2B5EF4-FFF2-40B4-BE49-F238E27FC236}">
                <a16:creationId xmlns:a16="http://schemas.microsoft.com/office/drawing/2014/main" id="{0F6AE953-3D25-324D-AD87-B7443FB6A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F22F5-DA7F-294E-A65E-BD214AC4E68D}"/>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667877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BA41-8E94-974E-960F-28ECB5C00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0B677-A341-F347-B187-921B1A154E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3260C-D360-494C-BD5B-667145809F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CE2CEE-CE27-3941-A48A-BA88ADF10B1D}"/>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6" name="Footer Placeholder 5">
            <a:extLst>
              <a:ext uri="{FF2B5EF4-FFF2-40B4-BE49-F238E27FC236}">
                <a16:creationId xmlns:a16="http://schemas.microsoft.com/office/drawing/2014/main" id="{63189C95-DE0E-AF42-B60B-B9CBA8726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3D647-5239-FF41-82AB-8B7A0967B1CF}"/>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3539808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B544-9976-4048-87D5-95A03C6E3CF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7C4381-9890-6F4C-95C5-6D437AAD59C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0E1566A-0447-5544-AEDF-5A71ABAE9F4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9D6F65-0397-A540-9A84-F51DDE64134C}"/>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95356-43B8-8C49-A99F-808B64F2DD2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DAF6D7-4AED-C94C-9FA2-2A8E13D0D1D7}"/>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8" name="Footer Placeholder 7">
            <a:extLst>
              <a:ext uri="{FF2B5EF4-FFF2-40B4-BE49-F238E27FC236}">
                <a16:creationId xmlns:a16="http://schemas.microsoft.com/office/drawing/2014/main" id="{832D63CE-CD1F-0347-8DCF-DE7EEF1E72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D4E1A7-7E08-2840-ADEC-FCEE58842FFE}"/>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40504651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E1D5-EFAA-9B49-AB4F-B752A9027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C45BF-887E-2B4C-AA2D-AB4FA3D97C84}"/>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4" name="Footer Placeholder 3">
            <a:extLst>
              <a:ext uri="{FF2B5EF4-FFF2-40B4-BE49-F238E27FC236}">
                <a16:creationId xmlns:a16="http://schemas.microsoft.com/office/drawing/2014/main" id="{68470106-5845-C343-907F-C2B8550F72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A6A704-5DBC-F849-965D-1B97D34C7C0B}"/>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1631146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516A6-F8EF-564F-B87F-C138144F53B4}"/>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3" name="Footer Placeholder 2">
            <a:extLst>
              <a:ext uri="{FF2B5EF4-FFF2-40B4-BE49-F238E27FC236}">
                <a16:creationId xmlns:a16="http://schemas.microsoft.com/office/drawing/2014/main" id="{6D2B0141-352F-9440-8A86-05915B0160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6A680-43DC-0542-BA9A-7402E0974B70}"/>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201426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155619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0E82-AB79-FB41-BFEB-8C2877BE5A4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3354147-1025-8643-8E00-F28706DF083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48A6A-4F6F-CD40-BAB2-6472397DDFE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77F786-AE68-1F43-BE4D-EA3129730422}"/>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6" name="Footer Placeholder 5">
            <a:extLst>
              <a:ext uri="{FF2B5EF4-FFF2-40B4-BE49-F238E27FC236}">
                <a16:creationId xmlns:a16="http://schemas.microsoft.com/office/drawing/2014/main" id="{8CA817DF-B24A-4044-8CF7-5132109CF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2F7BF-3C66-C84A-BDCA-77D5F4D92C73}"/>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1071916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E969-26B2-914A-8F07-487A766131C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9A2313-6AA1-CE47-AC3F-5CCE461A422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DA50C71-7310-164E-A1C9-048E48A73C5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FA07520-9FD9-7145-85E2-F6697B806792}"/>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6" name="Footer Placeholder 5">
            <a:extLst>
              <a:ext uri="{FF2B5EF4-FFF2-40B4-BE49-F238E27FC236}">
                <a16:creationId xmlns:a16="http://schemas.microsoft.com/office/drawing/2014/main" id="{6B2CE72E-550D-2B47-8864-B02A4E982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FD06C3-CCC7-2542-B2AE-EB9B9FBC6B7B}"/>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3313804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ECA74-34BB-1F4D-8D1A-AF797BD41B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236639-7407-7740-A97B-761A354779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3D242-8B41-E645-8AD5-7BED952C1153}"/>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5" name="Footer Placeholder 4">
            <a:extLst>
              <a:ext uri="{FF2B5EF4-FFF2-40B4-BE49-F238E27FC236}">
                <a16:creationId xmlns:a16="http://schemas.microsoft.com/office/drawing/2014/main" id="{8AA74599-8D87-7042-A894-8308FFE67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AA48C-D35F-BC45-8E7A-F59FF26AB0ED}"/>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14386839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1EDAB-A6A5-7646-A402-FDDB4A8D0AE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3A35FD-9E59-BA4A-BED6-4208EDBDB145}"/>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A910B-3527-C24A-9F6D-31F582818133}"/>
              </a:ext>
            </a:extLst>
          </p:cNvPr>
          <p:cNvSpPr>
            <a:spLocks noGrp="1"/>
          </p:cNvSpPr>
          <p:nvPr>
            <p:ph type="dt" sz="half" idx="10"/>
          </p:nvPr>
        </p:nvSpPr>
        <p:spPr/>
        <p:txBody>
          <a:bodyPr/>
          <a:lstStyle/>
          <a:p>
            <a:fld id="{C41CCCBF-451F-E442-8D06-825D8039B56B}" type="datetimeFigureOut">
              <a:rPr lang="en-US" smtClean="0"/>
              <a:pPr/>
              <a:t>6/5/2023</a:t>
            </a:fld>
            <a:endParaRPr lang="en-US"/>
          </a:p>
        </p:txBody>
      </p:sp>
      <p:sp>
        <p:nvSpPr>
          <p:cNvPr id="5" name="Footer Placeholder 4">
            <a:extLst>
              <a:ext uri="{FF2B5EF4-FFF2-40B4-BE49-F238E27FC236}">
                <a16:creationId xmlns:a16="http://schemas.microsoft.com/office/drawing/2014/main" id="{2D3F264C-87E2-6E4A-A1B7-8AC126D21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42D43-7E8C-E84B-9B2F-2D6EE5DAD533}"/>
              </a:ext>
            </a:extLst>
          </p:cNvPr>
          <p:cNvSpPr>
            <a:spLocks noGrp="1"/>
          </p:cNvSpPr>
          <p:nvPr>
            <p:ph type="sldNum" sz="quarter" idx="12"/>
          </p:nvPr>
        </p:nvSpPr>
        <p:spPr/>
        <p:txBody>
          <a:bodyPr/>
          <a:lstStyle/>
          <a:p>
            <a:fld id="{F17D7E57-10BF-0741-B2F1-F1BD34C31604}" type="slidenum">
              <a:rPr lang="en-US" smtClean="0"/>
              <a:pPr/>
              <a:t>‹#›</a:t>
            </a:fld>
            <a:endParaRPr lang="en-US"/>
          </a:p>
        </p:txBody>
      </p:sp>
    </p:spTree>
    <p:extLst>
      <p:ext uri="{BB962C8B-B14F-4D97-AF65-F5344CB8AC3E}">
        <p14:creationId xmlns:p14="http://schemas.microsoft.com/office/powerpoint/2010/main" val="36607052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7" name="Picture 6" descr="toolkit_training ppt regular_1024x768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9"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4478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1" y="1869797"/>
            <a:ext cx="6641900" cy="1124345"/>
          </a:xfrm>
          <a:solidFill>
            <a:schemeClr val="bg1">
              <a:lumMod val="95000"/>
            </a:schemeClr>
          </a:solidFill>
        </p:spPr>
        <p:txBody>
          <a:bodyPr lIns="180000" tIns="180000" rIns="180000" bIns="180000"/>
          <a:lstStyle>
            <a:lvl1pPr algn="l">
              <a:defRPr sz="4500" b="1" spc="-225">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3" y="2994143"/>
            <a:ext cx="6641627" cy="590155"/>
          </a:xfrm>
          <a:solidFill>
            <a:schemeClr val="tx1">
              <a:alpha val="80000"/>
            </a:schemeClr>
          </a:solidFill>
        </p:spPr>
        <p:txBody>
          <a:bodyPr lIns="180000" tIns="180000" rIns="180000" bIns="180000"/>
          <a:lstStyle>
            <a:lvl1pPr marL="0" indent="0" algn="l">
              <a:buNone/>
              <a:defRPr>
                <a:solidFill>
                  <a:schemeClr val="bg1"/>
                </a:solidFill>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50"/>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6"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350" noProof="0" dirty="0"/>
          </a:p>
        </p:txBody>
      </p:sp>
    </p:spTree>
    <p:extLst>
      <p:ext uri="{BB962C8B-B14F-4D97-AF65-F5344CB8AC3E}">
        <p14:creationId xmlns:p14="http://schemas.microsoft.com/office/powerpoint/2010/main" val="2804377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2377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92863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843262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516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7131490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47658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64722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69333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88781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49702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17503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9482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8.jpe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FigureOut">
              <a:rPr lang="en-US" smtClean="0"/>
              <a:pPr/>
              <a:t>6/5/2023</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8615757"/>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86B75A-687E-405C-8A0B-8D00578BA2C3}" type="datetimeFigureOut">
              <a:rPr lang="en-US" smtClean="0"/>
              <a:pPr/>
              <a:t>6/5/2023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5646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86B75A-687E-405C-8A0B-8D00578BA2C3}" type="datetimeFigureOut">
              <a:rPr lang="en-US" smtClean="0"/>
              <a:pPr/>
              <a:t>6/5/2023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4371741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684" r:id="rId17"/>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6/5/2023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7319259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167A0-9E82-4D21-8AA4-32B907B10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55F6ED-E7A7-4D17-8915-2C3C7F7847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3212B-F46D-4616-963F-B9D82670FC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2C3AD-53D5-4E6C-BDD8-E5B58C4195E1}" type="datetimeFigureOut">
              <a:rPr lang="en-US" smtClean="0"/>
              <a:t>6/5/2023</a:t>
            </a:fld>
            <a:endParaRPr lang="en-US"/>
          </a:p>
        </p:txBody>
      </p:sp>
      <p:sp>
        <p:nvSpPr>
          <p:cNvPr id="5" name="Footer Placeholder 4">
            <a:extLst>
              <a:ext uri="{FF2B5EF4-FFF2-40B4-BE49-F238E27FC236}">
                <a16:creationId xmlns:a16="http://schemas.microsoft.com/office/drawing/2014/main" id="{4CE5E9FE-BF91-4462-9C8C-F6F3686262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1505F-8F0F-4755-A84D-D0D2CA9223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D842A-4CE3-4CC7-B6FA-295DFC381B0C}" type="slidenum">
              <a:rPr lang="en-US" smtClean="0"/>
              <a:t>‹#›</a:t>
            </a:fld>
            <a:endParaRPr lang="en-US"/>
          </a:p>
        </p:txBody>
      </p:sp>
    </p:spTree>
    <p:extLst>
      <p:ext uri="{BB962C8B-B14F-4D97-AF65-F5344CB8AC3E}">
        <p14:creationId xmlns:p14="http://schemas.microsoft.com/office/powerpoint/2010/main" val="20344433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17B3D-8D68-114D-AC8C-99BB6B3D4AE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A66E0A-DC94-0C4A-8EDA-7F1DB90C34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1059F-3F3C-C642-B5DD-778D7A3AE9B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1CCCBF-451F-E442-8D06-825D8039B56B}" type="datetimeFigureOut">
              <a:rPr lang="en-US" smtClean="0"/>
              <a:pPr/>
              <a:t>6/5/2023</a:t>
            </a:fld>
            <a:endParaRPr lang="en-US"/>
          </a:p>
        </p:txBody>
      </p:sp>
      <p:sp>
        <p:nvSpPr>
          <p:cNvPr id="5" name="Footer Placeholder 4">
            <a:extLst>
              <a:ext uri="{FF2B5EF4-FFF2-40B4-BE49-F238E27FC236}">
                <a16:creationId xmlns:a16="http://schemas.microsoft.com/office/drawing/2014/main" id="{EA99454F-D6DA-E747-A9BF-E87E03645CC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6C3069-59E5-2240-B528-D5656653925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7D7E57-10BF-0741-B2F1-F1BD34C31604}" type="slidenum">
              <a:rPr lang="en-US" smtClean="0"/>
              <a:pPr/>
              <a:t>‹#›</a:t>
            </a:fld>
            <a:endParaRPr lang="en-US"/>
          </a:p>
        </p:txBody>
      </p:sp>
      <p:pic>
        <p:nvPicPr>
          <p:cNvPr id="7" name="Picture 6" descr="toolkit_training ppt regular_1024x768_0.jpg">
            <a:extLst>
              <a:ext uri="{FF2B5EF4-FFF2-40B4-BE49-F238E27FC236}">
                <a16:creationId xmlns:a16="http://schemas.microsoft.com/office/drawing/2014/main" id="{CF5A22E4-385C-584D-A5B7-66DFE611371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45157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6/5/2023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9944104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9.xml"/><Relationship Id="rId4" Type="http://schemas.openxmlformats.org/officeDocument/2006/relationships/image" Target="../media/image118.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3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1.jpeg"/><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24.jpeg"/><Relationship Id="rId1" Type="http://schemas.openxmlformats.org/officeDocument/2006/relationships/slideLayout" Target="../slideLayouts/slideLayout19.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9.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7.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146" name="Picture 2" descr="What Is Gross Score in Golf?">
            <a:extLst>
              <a:ext uri="{FF2B5EF4-FFF2-40B4-BE49-F238E27FC236}">
                <a16:creationId xmlns:a16="http://schemas.microsoft.com/office/drawing/2014/main" id="{B42A8D06-BEE2-4209-BFE7-971621D240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7C65C3-68F5-40E9-A17F-222F67661CA1}"/>
              </a:ext>
            </a:extLst>
          </p:cNvPr>
          <p:cNvSpPr txBox="1"/>
          <p:nvPr/>
        </p:nvSpPr>
        <p:spPr>
          <a:xfrm>
            <a:off x="186554" y="2041497"/>
            <a:ext cx="6505904" cy="4585871"/>
          </a:xfrm>
          <a:prstGeom prst="rect">
            <a:avLst/>
          </a:prstGeom>
          <a:solidFill>
            <a:schemeClr val="accent2">
              <a:lumMod val="75000"/>
              <a:alpha val="84000"/>
            </a:schemeClr>
          </a:solidFill>
        </p:spPr>
        <p:txBody>
          <a:bodyPr wrap="square" rtlCol="0">
            <a:spAutoFit/>
          </a:bodyPr>
          <a:lstStyle/>
          <a:p>
            <a:pPr algn="ctr"/>
            <a:endParaRPr lang="en-US" sz="4400" dirty="0"/>
          </a:p>
          <a:p>
            <a:pPr algn="ctr"/>
            <a:r>
              <a:rPr lang="en-US" sz="4400" dirty="0">
                <a:solidFill>
                  <a:schemeClr val="bg1"/>
                </a:solidFill>
                <a:latin typeface="Arial Black" panose="020B0A04020102020204" pitchFamily="34" charset="0"/>
              </a:rPr>
              <a:t>BREAKTHROUGH: </a:t>
            </a:r>
            <a:r>
              <a:rPr lang="en-US" sz="4000" i="1" dirty="0">
                <a:latin typeface="Arial Black" panose="020B0A04020102020204" pitchFamily="34" charset="0"/>
              </a:rPr>
              <a:t>Creating a New Scorecard for</a:t>
            </a:r>
          </a:p>
          <a:p>
            <a:pPr algn="ctr"/>
            <a:r>
              <a:rPr lang="en-US" sz="4000" i="1" dirty="0">
                <a:latin typeface="Arial Black" panose="020B0A04020102020204" pitchFamily="34" charset="0"/>
              </a:rPr>
              <a:t>Group Ministry Success</a:t>
            </a:r>
          </a:p>
          <a:p>
            <a:pPr algn="ctr"/>
            <a:endParaRPr lang="en-US" sz="4400" dirty="0">
              <a:solidFill>
                <a:schemeClr val="bg1"/>
              </a:solidFill>
              <a:latin typeface="Arial Black" panose="020B0A04020102020204" pitchFamily="34" charset="0"/>
            </a:endParaRPr>
          </a:p>
        </p:txBody>
      </p:sp>
      <p:pic>
        <p:nvPicPr>
          <p:cNvPr id="5" name="Picture 4" descr="Logo&#10;&#10;Description automatically generated">
            <a:extLst>
              <a:ext uri="{FF2B5EF4-FFF2-40B4-BE49-F238E27FC236}">
                <a16:creationId xmlns:a16="http://schemas.microsoft.com/office/drawing/2014/main" id="{1F1F17C8-A4A8-C7AD-3233-014DDF202E57}"/>
              </a:ext>
            </a:extLst>
          </p:cNvPr>
          <p:cNvPicPr>
            <a:picLocks noChangeAspect="1"/>
          </p:cNvPicPr>
          <p:nvPr/>
        </p:nvPicPr>
        <p:blipFill>
          <a:blip r:embed="rId5"/>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83359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C251-E284-4B3C-9AA9-622E0AE1FDE2}"/>
              </a:ext>
            </a:extLst>
          </p:cNvPr>
          <p:cNvSpPr>
            <a:spLocks noGrp="1"/>
          </p:cNvSpPr>
          <p:nvPr>
            <p:ph type="title"/>
          </p:nvPr>
        </p:nvSpPr>
        <p:spPr>
          <a:xfrm>
            <a:off x="846683" y="2943775"/>
            <a:ext cx="3078749" cy="970450"/>
          </a:xfrm>
        </p:spPr>
        <p:txBody>
          <a:bodyPr anchor="b">
            <a:noAutofit/>
          </a:bodyPr>
          <a:lstStyle/>
          <a:p>
            <a:r>
              <a:rPr lang="en-US" sz="4400" dirty="0">
                <a:solidFill>
                  <a:schemeClr val="tx1"/>
                </a:solidFill>
              </a:rPr>
              <a:t>Fairways in Regulation (FIR)</a:t>
            </a:r>
          </a:p>
        </p:txBody>
      </p:sp>
      <p:pic>
        <p:nvPicPr>
          <p:cNvPr id="2050" name="Picture 2" descr="white golf ball on top of green grass field surrounded by green leaf trees">
            <a:extLst>
              <a:ext uri="{FF2B5EF4-FFF2-40B4-BE49-F238E27FC236}">
                <a16:creationId xmlns:a16="http://schemas.microsoft.com/office/drawing/2014/main" id="{04F2E892-D8D9-4D00-A62D-FE3990F3A2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8" r="2" b="2"/>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628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952F-DCD5-581E-94A1-771DC36BA053}"/>
              </a:ext>
            </a:extLst>
          </p:cNvPr>
          <p:cNvSpPr>
            <a:spLocks noGrp="1"/>
          </p:cNvSpPr>
          <p:nvPr>
            <p:ph type="title"/>
          </p:nvPr>
        </p:nvSpPr>
        <p:spPr>
          <a:xfrm>
            <a:off x="432079" y="1901550"/>
            <a:ext cx="11364686" cy="3795865"/>
          </a:xfrm>
        </p:spPr>
        <p:txBody>
          <a:bodyPr>
            <a:noAutofit/>
          </a:bodyPr>
          <a:lstStyle/>
          <a:p>
            <a:pPr algn="ctr"/>
            <a:r>
              <a:rPr lang="en-US" sz="6600" dirty="0"/>
              <a:t>And finally, on his last (and 14</a:t>
            </a:r>
            <a:r>
              <a:rPr lang="en-US" sz="6600" baseline="30000" dirty="0"/>
              <a:t>th</a:t>
            </a:r>
            <a:r>
              <a:rPr lang="en-US" sz="6600" dirty="0"/>
              <a:t> trade), Kyle McDonald exchanged the movie role to the city of Kipling, Saskatchewan, for…</a:t>
            </a:r>
          </a:p>
        </p:txBody>
      </p:sp>
    </p:spTree>
    <p:extLst>
      <p:ext uri="{BB962C8B-B14F-4D97-AF65-F5344CB8AC3E}">
        <p14:creationId xmlns:p14="http://schemas.microsoft.com/office/powerpoint/2010/main" val="23541269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de Me Project brings One Red Paperclip challenge to TikTok">
            <a:extLst>
              <a:ext uri="{FF2B5EF4-FFF2-40B4-BE49-F238E27FC236}">
                <a16:creationId xmlns:a16="http://schemas.microsoft.com/office/drawing/2014/main" id="{8D194665-A15F-4DDC-9CC3-2F5AC793647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320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05;p62" descr="http://montreal.ctvnews.ca/polopoly_fs/1.56497.1337369467!/httpImage/image._gen/derivatives/landscape_960/image.">
            <a:extLst>
              <a:ext uri="{FF2B5EF4-FFF2-40B4-BE49-F238E27FC236}">
                <a16:creationId xmlns:a16="http://schemas.microsoft.com/office/drawing/2014/main" id="{F0F8D6E4-0C1B-4BAD-BA8A-F41F56180238}"/>
              </a:ext>
            </a:extLst>
          </p:cNvPr>
          <p:cNvPicPr preferRelativeResize="0">
            <a:picLocks noGrp="1"/>
          </p:cNvPicPr>
          <p:nvPr>
            <p:ph idx="1"/>
          </p:nvPr>
        </p:nvPicPr>
        <p:blipFill rotWithShape="1">
          <a:blip r:embed="rId2"/>
          <a:srcRect b="19"/>
          <a:stretch/>
        </p:blipFill>
        <p:spPr>
          <a:xfrm>
            <a:off x="20" y="1282"/>
            <a:ext cx="12191980" cy="6856718"/>
          </a:xfrm>
          <a:prstGeom prst="rect">
            <a:avLst/>
          </a:prstGeom>
          <a:noFill/>
        </p:spPr>
      </p:pic>
    </p:spTree>
    <p:extLst>
      <p:ext uri="{BB962C8B-B14F-4D97-AF65-F5344CB8AC3E}">
        <p14:creationId xmlns:p14="http://schemas.microsoft.com/office/powerpoint/2010/main" val="3554685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The Great Exchange - Kathy Howard">
            <a:extLst>
              <a:ext uri="{FF2B5EF4-FFF2-40B4-BE49-F238E27FC236}">
                <a16:creationId xmlns:a16="http://schemas.microsoft.com/office/drawing/2014/main" id="{DB57B23C-1DDD-4B9C-B631-537F598CA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037" y="553774"/>
            <a:ext cx="4930433" cy="493043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10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513" name="Google Shape;513;p63"/>
          <p:cNvSpPr/>
          <p:nvPr/>
        </p:nvSpPr>
        <p:spPr>
          <a:xfrm>
            <a:off x="0" y="0"/>
            <a:ext cx="4654296" cy="6858000"/>
          </a:xfrm>
          <a:prstGeom prst="rect">
            <a:avLst/>
          </a:prstGeom>
          <a:solidFill>
            <a:schemeClr val="bg2">
              <a:lumMod val="2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514" name="Google Shape;514;p63"/>
          <p:cNvSpPr txBox="1">
            <a:spLocks noGrp="1"/>
          </p:cNvSpPr>
          <p:nvPr>
            <p:ph type="title"/>
          </p:nvPr>
        </p:nvSpPr>
        <p:spPr>
          <a:xfrm>
            <a:off x="347133" y="804333"/>
            <a:ext cx="4009555" cy="524933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FFFFFF"/>
              </a:buClr>
              <a:buSzPts val="4000"/>
              <a:buFont typeface="Twentieth Century"/>
              <a:buNone/>
            </a:pPr>
            <a:r>
              <a:rPr lang="en-US" sz="6600" b="1" dirty="0">
                <a:solidFill>
                  <a:schemeClr val="bg1">
                    <a:lumMod val="95000"/>
                  </a:schemeClr>
                </a:solidFill>
              </a:rPr>
              <a:t>THE GREATEST EXCHANGE IN HISTORY…</a:t>
            </a:r>
            <a:endParaRPr sz="6600" b="1" u="sng" dirty="0">
              <a:solidFill>
                <a:schemeClr val="bg1">
                  <a:lumMod val="95000"/>
                </a:schemeClr>
              </a:solidFill>
            </a:endParaRPr>
          </a:p>
        </p:txBody>
      </p:sp>
      <p:sp>
        <p:nvSpPr>
          <p:cNvPr id="515" name="Google Shape;515;p63"/>
          <p:cNvSpPr/>
          <p:nvPr/>
        </p:nvSpPr>
        <p:spPr>
          <a:xfrm>
            <a:off x="4847793" y="5295899"/>
            <a:ext cx="7106082" cy="1247775"/>
          </a:xfrm>
          <a:prstGeom prst="rect">
            <a:avLst/>
          </a:prstGeom>
          <a:solidFill>
            <a:srgbClr val="7F7F7F"/>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wentieth Century"/>
                <a:ea typeface="Twentieth Century"/>
                <a:cs typeface="Twentieth Century"/>
                <a:sym typeface="Twentieth Century"/>
              </a:rPr>
              <a:t>2 Corinthians 5:21</a:t>
            </a:r>
            <a:endParaRPr kumimoji="0" sz="6000" b="0" i="0" u="none" strike="noStrike" kern="1200" cap="none" spc="0" normalizeH="0" baseline="0" noProof="0" dirty="0">
              <a:ln>
                <a:noFill/>
              </a:ln>
              <a:solidFill>
                <a:prstClr val="white"/>
              </a:solidFill>
              <a:effectLst/>
              <a:uLnTx/>
              <a:uFillTx/>
              <a:latin typeface="Twentieth Century"/>
              <a:ea typeface="Twentieth Century"/>
              <a:cs typeface="Twentieth Century"/>
              <a:sym typeface="Twentieth Century"/>
            </a:endParaRPr>
          </a:p>
        </p:txBody>
      </p:sp>
      <p:sp>
        <p:nvSpPr>
          <p:cNvPr id="516" name="Google Shape;516;p63" descr="Image result for 3 crosses"/>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pic>
        <p:nvPicPr>
          <p:cNvPr id="517" name="Google Shape;517;p63" descr="Image result for 3 crosses"/>
          <p:cNvPicPr preferRelativeResize="0"/>
          <p:nvPr/>
        </p:nvPicPr>
        <p:blipFill rotWithShape="1">
          <a:blip r:embed="rId3">
            <a:alphaModFix/>
          </a:blip>
          <a:srcRect/>
          <a:stretch/>
        </p:blipFill>
        <p:spPr>
          <a:xfrm>
            <a:off x="4847793" y="329142"/>
            <a:ext cx="7106082" cy="466802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369" name="Rectangle 15368">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371" name="Straight Connector 15370">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373" name="Rectangle 15372">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F6D1C90-29C8-4440-8E4E-16CFA876FA58}"/>
              </a:ext>
            </a:extLst>
          </p:cNvPr>
          <p:cNvSpPr>
            <a:spLocks noGrp="1"/>
          </p:cNvSpPr>
          <p:nvPr>
            <p:ph type="title"/>
          </p:nvPr>
        </p:nvSpPr>
        <p:spPr>
          <a:xfrm>
            <a:off x="457200" y="640080"/>
            <a:ext cx="3659246" cy="2091831"/>
          </a:xfrm>
        </p:spPr>
        <p:txBody>
          <a:bodyPr vert="horz" lIns="91440" tIns="45720" rIns="91440" bIns="45720" rtlCol="0" anchor="b">
            <a:normAutofit fontScale="90000"/>
          </a:bodyPr>
          <a:lstStyle/>
          <a:p>
            <a:r>
              <a:rPr lang="en-US" sz="5400" b="1" dirty="0">
                <a:solidFill>
                  <a:srgbClr val="FFFFFF"/>
                </a:solidFill>
              </a:rPr>
              <a:t>The purpose of groups is to make disciples…</a:t>
            </a:r>
            <a:endParaRPr lang="en-US" sz="5400" b="1" u="sng" dirty="0">
              <a:solidFill>
                <a:srgbClr val="FFFFFF"/>
              </a:solidFill>
            </a:endParaRPr>
          </a:p>
        </p:txBody>
      </p:sp>
      <p:sp>
        <p:nvSpPr>
          <p:cNvPr id="3" name="Content Placeholder 2">
            <a:extLst>
              <a:ext uri="{FF2B5EF4-FFF2-40B4-BE49-F238E27FC236}">
                <a16:creationId xmlns:a16="http://schemas.microsoft.com/office/drawing/2014/main" id="{5ADF5855-F298-AC49-9616-B771AA4ED508}"/>
              </a:ext>
            </a:extLst>
          </p:cNvPr>
          <p:cNvSpPr>
            <a:spLocks noGrp="1"/>
          </p:cNvSpPr>
          <p:nvPr>
            <p:ph idx="1"/>
          </p:nvPr>
        </p:nvSpPr>
        <p:spPr>
          <a:xfrm>
            <a:off x="457200" y="3127022"/>
            <a:ext cx="3659246" cy="2968977"/>
          </a:xfrm>
        </p:spPr>
        <p:txBody>
          <a:bodyPr vert="horz" lIns="91440" tIns="45720" rIns="91440" bIns="45720" rtlCol="0">
            <a:normAutofit/>
          </a:bodyPr>
          <a:lstStyle/>
          <a:p>
            <a:pPr marL="0" indent="0">
              <a:buNone/>
            </a:pPr>
            <a:r>
              <a:rPr lang="en-US" sz="4000" cap="all" spc="200" dirty="0">
                <a:solidFill>
                  <a:srgbClr val="FFFFFF"/>
                </a:solidFill>
                <a:latin typeface="+mj-lt"/>
              </a:rPr>
              <a:t>Which includes evangelism </a:t>
            </a:r>
            <a:r>
              <a:rPr lang="en-US" sz="4000" i="1" cap="all" spc="200" dirty="0">
                <a:solidFill>
                  <a:srgbClr val="FFFFFF"/>
                </a:solidFill>
                <a:latin typeface="+mj-lt"/>
              </a:rPr>
              <a:t>plus</a:t>
            </a:r>
            <a:r>
              <a:rPr lang="en-US" sz="4000" cap="all" spc="200" dirty="0">
                <a:solidFill>
                  <a:srgbClr val="FFFFFF"/>
                </a:solidFill>
                <a:latin typeface="+mj-lt"/>
              </a:rPr>
              <a:t> teaching</a:t>
            </a:r>
          </a:p>
        </p:txBody>
      </p:sp>
      <p:pic>
        <p:nvPicPr>
          <p:cNvPr id="15362" name="Picture 2" descr="Image result for the great commission, bible"/>
          <p:cNvPicPr>
            <a:picLocks noChangeAspect="1" noChangeArrowheads="1"/>
          </p:cNvPicPr>
          <p:nvPr/>
        </p:nvPicPr>
        <p:blipFill rotWithShape="1">
          <a:blip r:embed="rId3"/>
          <a:srcRect l="19268" r="30626" b="-1"/>
          <a:stretch/>
        </p:blipFill>
        <p:spPr bwMode="auto">
          <a:xfrm>
            <a:off x="4648759" y="10"/>
            <a:ext cx="7543240" cy="6857990"/>
          </a:xfrm>
          <a:prstGeom prst="rect">
            <a:avLst/>
          </a:prstGeom>
          <a:noFill/>
        </p:spPr>
      </p:pic>
      <p:sp>
        <p:nvSpPr>
          <p:cNvPr id="15375" name="Rectangle 15374">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5513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7" name="Rectangle 76806">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09" name="Rectangle 76808">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811" name="Straight Connector 76810">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6802" name="Picture 2" descr="Image result for airplane wings"/>
          <p:cNvPicPr>
            <a:picLocks noChangeAspect="1" noChangeArrowheads="1"/>
          </p:cNvPicPr>
          <p:nvPr/>
        </p:nvPicPr>
        <p:blipFill rotWithShape="1">
          <a:blip r:embed="rId2"/>
          <a:srcRect t="22568" b="5763"/>
          <a:stretch/>
        </p:blipFill>
        <p:spPr bwMode="auto">
          <a:xfrm>
            <a:off x="-32" y="10"/>
            <a:ext cx="12192031" cy="4915066"/>
          </a:xfrm>
          <a:prstGeom prst="rect">
            <a:avLst/>
          </a:prstGeom>
          <a:noFill/>
        </p:spPr>
      </p:pic>
      <p:sp>
        <p:nvSpPr>
          <p:cNvPr id="76813" name="Rectangle 76812">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D936EEF-A68F-514E-B7E3-CBD8C9BC019B}"/>
              </a:ext>
            </a:extLst>
          </p:cNvPr>
          <p:cNvSpPr>
            <a:spLocks noGrp="1"/>
          </p:cNvSpPr>
          <p:nvPr>
            <p:ph type="title"/>
          </p:nvPr>
        </p:nvSpPr>
        <p:spPr>
          <a:xfrm>
            <a:off x="1065197" y="5120640"/>
            <a:ext cx="10058400" cy="1426916"/>
          </a:xfrm>
        </p:spPr>
        <p:txBody>
          <a:bodyPr vert="horz" lIns="91440" tIns="45720" rIns="91440" bIns="45720" rtlCol="0" anchor="b">
            <a:noAutofit/>
          </a:bodyPr>
          <a:lstStyle/>
          <a:p>
            <a:pPr algn="ctr"/>
            <a:r>
              <a:rPr lang="en-US" dirty="0">
                <a:solidFill>
                  <a:srgbClr val="FFFFFF"/>
                </a:solidFill>
              </a:rPr>
              <a:t>Discipleship &amp; evangelism are like the two wings on a plane – both are essential</a:t>
            </a:r>
          </a:p>
        </p:txBody>
      </p:sp>
      <p:sp>
        <p:nvSpPr>
          <p:cNvPr id="76815" name="Rectangle 76814">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75608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ohn 3:16 - Wikipedia">
            <a:extLst>
              <a:ext uri="{FF2B5EF4-FFF2-40B4-BE49-F238E27FC236}">
                <a16:creationId xmlns:a16="http://schemas.microsoft.com/office/drawing/2014/main" id="{8670130C-EE53-8B4E-FEE0-4896AC914B37}"/>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1931" b="130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C20A58-BDE8-11D5-F298-ECD43B36E41B}"/>
              </a:ext>
            </a:extLst>
          </p:cNvPr>
          <p:cNvSpPr>
            <a:spLocks noGrp="1"/>
          </p:cNvSpPr>
          <p:nvPr>
            <p:ph type="title"/>
          </p:nvPr>
        </p:nvSpPr>
        <p:spPr>
          <a:xfrm>
            <a:off x="1272540" y="2507223"/>
            <a:ext cx="9144000" cy="2900518"/>
          </a:xfrm>
        </p:spPr>
        <p:txBody>
          <a:bodyPr vert="horz" lIns="91440" tIns="45720" rIns="91440" bIns="45720" rtlCol="0" anchor="b">
            <a:normAutofit/>
          </a:bodyPr>
          <a:lstStyle/>
          <a:p>
            <a:pPr algn="ctr"/>
            <a:r>
              <a:rPr lang="en-US" sz="5100" b="1" dirty="0">
                <a:solidFill>
                  <a:srgbClr val="FFFFFF"/>
                </a:solidFill>
              </a:rPr>
              <a:t>In my experience as a group leader, my people began sharing the gospel when I taught them how to do 2 things:</a:t>
            </a:r>
          </a:p>
        </p:txBody>
      </p:sp>
    </p:spTree>
    <p:extLst>
      <p:ext uri="{BB962C8B-B14F-4D97-AF65-F5344CB8AC3E}">
        <p14:creationId xmlns:p14="http://schemas.microsoft.com/office/powerpoint/2010/main" val="1385894213"/>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9"/>
          <p:cNvSpPr/>
          <p:nvPr/>
        </p:nvSpPr>
        <p:spPr>
          <a:xfrm>
            <a:off x="327546" y="4572000"/>
            <a:ext cx="7058307" cy="1964266"/>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354" name="Google Shape;354;p49"/>
          <p:cNvSpPr txBox="1">
            <a:spLocks noGrp="1"/>
          </p:cNvSpPr>
          <p:nvPr>
            <p:ph type="title"/>
          </p:nvPr>
        </p:nvSpPr>
        <p:spPr>
          <a:xfrm>
            <a:off x="347972" y="4280170"/>
            <a:ext cx="7037880" cy="2577830"/>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FFFFFF"/>
              </a:buClr>
              <a:buSzPts val="5000"/>
              <a:buFont typeface="Twentieth Century"/>
              <a:buNone/>
            </a:pPr>
            <a:r>
              <a:rPr lang="en-US" sz="4400" b="1" dirty="0">
                <a:solidFill>
                  <a:srgbClr val="FFFFFF"/>
                </a:solidFill>
              </a:rPr>
              <a:t>1. HOW TO SHARE THEIR TESTIMONY (STORY)</a:t>
            </a:r>
            <a:endParaRPr sz="4400" b="1" dirty="0"/>
          </a:p>
        </p:txBody>
      </p:sp>
      <p:sp>
        <p:nvSpPr>
          <p:cNvPr id="355" name="Google Shape;355;p49"/>
          <p:cNvSpPr/>
          <p:nvPr/>
        </p:nvSpPr>
        <p:spPr>
          <a:xfrm>
            <a:off x="753465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356" name="Google Shape;356;p49"/>
          <p:cNvSpPr txBox="1">
            <a:spLocks noGrp="1"/>
          </p:cNvSpPr>
          <p:nvPr>
            <p:ph type="body" idx="1"/>
          </p:nvPr>
        </p:nvSpPr>
        <p:spPr>
          <a:xfrm>
            <a:off x="7755874" y="917724"/>
            <a:ext cx="3948445" cy="5259339"/>
          </a:xfrm>
          <a:prstGeom prst="rect">
            <a:avLst/>
          </a:prstGeom>
          <a:noFill/>
          <a:ln>
            <a:noFill/>
          </a:ln>
        </p:spPr>
        <p:txBody>
          <a:bodyPr spcFirstLastPara="1" wrap="square" lIns="45700" tIns="45700" rIns="45700" bIns="45700" anchor="ctr" anchorCtr="0">
            <a:normAutofit/>
          </a:bodyPr>
          <a:lstStyle/>
          <a:p>
            <a:pPr marL="571500" lvl="0" indent="-571500" rtl="0">
              <a:lnSpc>
                <a:spcPct val="90000"/>
              </a:lnSpc>
              <a:spcBef>
                <a:spcPts val="0"/>
              </a:spcBef>
              <a:spcAft>
                <a:spcPts val="0"/>
              </a:spcAft>
              <a:buSzPts val="4000"/>
              <a:buFont typeface="Wingdings" panose="05000000000000000000" pitchFamily="2" charset="2"/>
              <a:buChar char="§"/>
            </a:pPr>
            <a:r>
              <a:rPr lang="en-US" sz="4000" b="1" dirty="0">
                <a:solidFill>
                  <a:srgbClr val="FFFFFF"/>
                </a:solidFill>
              </a:rPr>
              <a:t>Life before Christ</a:t>
            </a:r>
          </a:p>
          <a:p>
            <a:pPr marL="0" lvl="0" indent="0" rtl="0">
              <a:lnSpc>
                <a:spcPct val="90000"/>
              </a:lnSpc>
              <a:spcBef>
                <a:spcPts val="0"/>
              </a:spcBef>
              <a:spcAft>
                <a:spcPts val="0"/>
              </a:spcAft>
              <a:buSzPts val="4000"/>
              <a:buNone/>
            </a:pPr>
            <a:endParaRPr lang="en-US" sz="4000" b="1" dirty="0">
              <a:solidFill>
                <a:srgbClr val="FFFFFF"/>
              </a:solidFill>
            </a:endParaRPr>
          </a:p>
          <a:p>
            <a:pPr marL="571500" lvl="0" indent="-571500" rtl="0">
              <a:lnSpc>
                <a:spcPct val="90000"/>
              </a:lnSpc>
              <a:spcBef>
                <a:spcPts val="0"/>
              </a:spcBef>
              <a:spcAft>
                <a:spcPts val="0"/>
              </a:spcAft>
              <a:buSzPts val="4000"/>
              <a:buFont typeface="Wingdings" panose="05000000000000000000" pitchFamily="2" charset="2"/>
              <a:buChar char="§"/>
            </a:pPr>
            <a:r>
              <a:rPr lang="en-US" sz="4000" b="1" dirty="0">
                <a:solidFill>
                  <a:srgbClr val="FFFFFF"/>
                </a:solidFill>
              </a:rPr>
              <a:t>How you accepted Christ</a:t>
            </a:r>
          </a:p>
          <a:p>
            <a:pPr marL="0" lvl="0" indent="0" rtl="0">
              <a:lnSpc>
                <a:spcPct val="90000"/>
              </a:lnSpc>
              <a:spcBef>
                <a:spcPts val="0"/>
              </a:spcBef>
              <a:spcAft>
                <a:spcPts val="0"/>
              </a:spcAft>
              <a:buSzPts val="4000"/>
              <a:buNone/>
            </a:pPr>
            <a:endParaRPr lang="en-US" sz="4000" b="1" dirty="0">
              <a:solidFill>
                <a:srgbClr val="FFFFFF"/>
              </a:solidFill>
            </a:endParaRPr>
          </a:p>
          <a:p>
            <a:pPr marL="571500" lvl="0" indent="-571500" rtl="0">
              <a:lnSpc>
                <a:spcPct val="90000"/>
              </a:lnSpc>
              <a:spcBef>
                <a:spcPts val="0"/>
              </a:spcBef>
              <a:spcAft>
                <a:spcPts val="0"/>
              </a:spcAft>
              <a:buSzPts val="4000"/>
              <a:buFont typeface="Wingdings" panose="05000000000000000000" pitchFamily="2" charset="2"/>
              <a:buChar char="§"/>
            </a:pPr>
            <a:r>
              <a:rPr lang="en-US" sz="4000" b="1" dirty="0">
                <a:solidFill>
                  <a:srgbClr val="FFFFFF"/>
                </a:solidFill>
              </a:rPr>
              <a:t>Life after deciding to follow Christ</a:t>
            </a:r>
            <a:endParaRPr sz="2000" b="1" dirty="0"/>
          </a:p>
        </p:txBody>
      </p:sp>
      <p:pic>
        <p:nvPicPr>
          <p:cNvPr id="7" name="Google Shape;397;p53" descr="Image result for sharing christ">
            <a:extLst>
              <a:ext uri="{FF2B5EF4-FFF2-40B4-BE49-F238E27FC236}">
                <a16:creationId xmlns:a16="http://schemas.microsoft.com/office/drawing/2014/main" id="{B3E6AD9F-EB16-4811-B93F-7916774D1B38}"/>
              </a:ext>
            </a:extLst>
          </p:cNvPr>
          <p:cNvPicPr preferRelativeResize="0"/>
          <p:nvPr/>
        </p:nvPicPr>
        <p:blipFill rotWithShape="1">
          <a:blip r:embed="rId3">
            <a:alphaModFix/>
          </a:blip>
          <a:srcRect/>
          <a:stretch/>
        </p:blipFill>
        <p:spPr>
          <a:xfrm>
            <a:off x="347971" y="356316"/>
            <a:ext cx="7037881" cy="4071699"/>
          </a:xfrm>
          <a:prstGeom prst="rect">
            <a:avLst/>
          </a:prstGeom>
          <a:noFill/>
          <a:ln>
            <a:noFill/>
          </a:ln>
        </p:spPr>
      </p:pic>
    </p:spTree>
    <p:extLst>
      <p:ext uri="{BB962C8B-B14F-4D97-AF65-F5344CB8AC3E}">
        <p14:creationId xmlns:p14="http://schemas.microsoft.com/office/powerpoint/2010/main" val="1135179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E4633-1369-444A-A1E2-28E5237BD62F}"/>
              </a:ext>
            </a:extLst>
          </p:cNvPr>
          <p:cNvSpPr>
            <a:spLocks noGrp="1"/>
          </p:cNvSpPr>
          <p:nvPr>
            <p:ph type="title"/>
          </p:nvPr>
        </p:nvSpPr>
        <p:spPr>
          <a:xfrm>
            <a:off x="1430517" y="2754485"/>
            <a:ext cx="9720072" cy="1499616"/>
          </a:xfrm>
        </p:spPr>
        <p:txBody>
          <a:bodyPr>
            <a:noAutofit/>
          </a:bodyPr>
          <a:lstStyle/>
          <a:p>
            <a:r>
              <a:rPr lang="en-US" b="1" i="0" dirty="0">
                <a:solidFill>
                  <a:schemeClr val="tx1">
                    <a:lumMod val="85000"/>
                    <a:lumOff val="15000"/>
                  </a:schemeClr>
                </a:solidFill>
                <a:effectLst/>
                <a:latin typeface="+mn-lt"/>
              </a:rPr>
              <a:t>When meeting someone new, 71% of Americans are at least open to hearing about that person’s life story. A similar number (69%) say they’re at least open to hearing the life story from someone new if it includes faith</a:t>
            </a:r>
            <a:r>
              <a:rPr lang="en-US" b="0" i="0" dirty="0">
                <a:solidFill>
                  <a:schemeClr val="tx1">
                    <a:lumMod val="85000"/>
                    <a:lumOff val="15000"/>
                  </a:schemeClr>
                </a:solidFill>
                <a:effectLst/>
                <a:latin typeface="sofia-pro"/>
              </a:rPr>
              <a:t>. – Lifeway Research, 2/22/22</a:t>
            </a:r>
            <a:endParaRPr lang="en-US" dirty="0">
              <a:solidFill>
                <a:schemeClr val="tx1">
                  <a:lumMod val="85000"/>
                  <a:lumOff val="15000"/>
                </a:schemeClr>
              </a:solidFill>
            </a:endParaRPr>
          </a:p>
        </p:txBody>
      </p:sp>
    </p:spTree>
    <p:extLst>
      <p:ext uri="{BB962C8B-B14F-4D97-AF65-F5344CB8AC3E}">
        <p14:creationId xmlns:p14="http://schemas.microsoft.com/office/powerpoint/2010/main" val="989207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F05D-C521-486E-9E8D-5C04D83335C7}"/>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dirty="0"/>
              <a:t>Greens in Regulation (GIR)</a:t>
            </a:r>
          </a:p>
        </p:txBody>
      </p:sp>
      <p:pic>
        <p:nvPicPr>
          <p:cNvPr id="1031" name="Picture 1030">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033" name="Picture 1032">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1026" name="Picture 2" descr="A golf ball on a golf course&#10;&#10;Description automatically generated with medium confidence">
            <a:extLst>
              <a:ext uri="{FF2B5EF4-FFF2-40B4-BE49-F238E27FC236}">
                <a16:creationId xmlns:a16="http://schemas.microsoft.com/office/drawing/2014/main" id="{8FA86ED1-5730-4A97-1A83-9121506219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79" r="13559" b="2"/>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53C5C4C1-3F92-0A96-7E69-110EA7FF74D9}"/>
              </a:ext>
            </a:extLst>
          </p:cNvPr>
          <p:cNvPicPr>
            <a:picLocks noChangeAspect="1"/>
          </p:cNvPicPr>
          <p:nvPr/>
        </p:nvPicPr>
        <p:blipFill>
          <a:blip r:embed="rId5"/>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5067832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0"/>
          <p:cNvSpPr/>
          <p:nvPr/>
        </p:nvSpPr>
        <p:spPr>
          <a:xfrm flipH="1">
            <a:off x="0" y="0"/>
            <a:ext cx="12188726" cy="6858975"/>
          </a:xfrm>
          <a:prstGeom prst="rect">
            <a:avLst/>
          </a:prstGeom>
          <a:solidFill>
            <a:srgbClr val="3C3C3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452" name="Google Shape;452;p60"/>
          <p:cNvSpPr/>
          <p:nvPr/>
        </p:nvSpPr>
        <p:spPr>
          <a:xfrm rot="5400000">
            <a:off x="10396" y="1276539"/>
            <a:ext cx="5570417" cy="4304276"/>
          </a:xfrm>
          <a:custGeom>
            <a:avLst/>
            <a:gdLst/>
            <a:ahLst/>
            <a:cxnLst/>
            <a:rect l="l" t="t" r="r" b="b"/>
            <a:pathLst>
              <a:path w="5593163" h="4305008" extrusionOk="0">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453;p60"/>
          <p:cNvSpPr/>
          <p:nvPr/>
        </p:nvSpPr>
        <p:spPr>
          <a:xfrm>
            <a:off x="4064000" y="-2"/>
            <a:ext cx="164592" cy="6858002"/>
          </a:xfrm>
          <a:prstGeom prst="rect">
            <a:avLst/>
          </a:prstGeom>
          <a:solidFill>
            <a:srgbClr val="3C3C3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454" name="Google Shape;454;p60"/>
          <p:cNvSpPr/>
          <p:nvPr/>
        </p:nvSpPr>
        <p:spPr>
          <a:xfrm>
            <a:off x="643466" y="492287"/>
            <a:ext cx="10905068" cy="5954695"/>
          </a:xfrm>
          <a:prstGeom prst="rect">
            <a:avLst/>
          </a:prstGeom>
          <a:solidFill>
            <a:srgbClr val="77777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455" name="Google Shape;455;p60"/>
          <p:cNvSpPr txBox="1">
            <a:spLocks noGrp="1"/>
          </p:cNvSpPr>
          <p:nvPr>
            <p:ph type="title"/>
          </p:nvPr>
        </p:nvSpPr>
        <p:spPr>
          <a:xfrm>
            <a:off x="886691" y="573548"/>
            <a:ext cx="10661843" cy="824142"/>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EFEFE"/>
              </a:buClr>
              <a:buSzPts val="4000"/>
              <a:buFont typeface="Twentieth Century"/>
              <a:buNone/>
            </a:pPr>
            <a:r>
              <a:rPr lang="en-US" b="1" dirty="0">
                <a:solidFill>
                  <a:schemeClr val="bg1"/>
                </a:solidFill>
                <a:latin typeface="+mn-lt"/>
              </a:rPr>
              <a:t>2. HOW TO SHARE THE GOSPEL SIMPLY</a:t>
            </a:r>
            <a:endParaRPr sz="5400" b="1" dirty="0">
              <a:solidFill>
                <a:schemeClr val="bg1"/>
              </a:solidFill>
              <a:latin typeface="+mn-lt"/>
            </a:endParaRPr>
          </a:p>
        </p:txBody>
      </p:sp>
      <p:pic>
        <p:nvPicPr>
          <p:cNvPr id="457" name="Google Shape;457;p60"/>
          <p:cNvPicPr preferRelativeResize="0">
            <a:picLocks noGrp="1"/>
          </p:cNvPicPr>
          <p:nvPr>
            <p:ph type="body" idx="1"/>
          </p:nvPr>
        </p:nvPicPr>
        <p:blipFill rotWithShape="1">
          <a:blip r:embed="rId3">
            <a:alphaModFix/>
          </a:blip>
          <a:srcRect/>
          <a:stretch/>
        </p:blipFill>
        <p:spPr>
          <a:xfrm>
            <a:off x="1673531" y="1450251"/>
            <a:ext cx="8985233" cy="4711073"/>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2E73-4B64-4547-BB5C-1964856996CD}"/>
              </a:ext>
            </a:extLst>
          </p:cNvPr>
          <p:cNvSpPr>
            <a:spLocks noGrp="1"/>
          </p:cNvSpPr>
          <p:nvPr>
            <p:ph type="title"/>
          </p:nvPr>
        </p:nvSpPr>
        <p:spPr>
          <a:xfrm>
            <a:off x="838200" y="365125"/>
            <a:ext cx="10515600" cy="5278293"/>
          </a:xfrm>
        </p:spPr>
        <p:txBody>
          <a:bodyPr>
            <a:normAutofit/>
          </a:bodyPr>
          <a:lstStyle/>
          <a:p>
            <a:pPr algn="ctr"/>
            <a:r>
              <a:rPr lang="en-US" sz="6000" b="1" dirty="0">
                <a:latin typeface="+mn-lt"/>
              </a:rPr>
              <a:t>For the wages of sin is death, but the gift of God is eternal life in Jesus Christ our Lord </a:t>
            </a:r>
            <a:br>
              <a:rPr lang="en-US" sz="6000" b="1" dirty="0">
                <a:latin typeface="+mn-lt"/>
              </a:rPr>
            </a:br>
            <a:br>
              <a:rPr lang="en-US" sz="6000" b="1" dirty="0">
                <a:latin typeface="+mn-lt"/>
              </a:rPr>
            </a:br>
            <a:r>
              <a:rPr lang="en-US" sz="6000" dirty="0"/>
              <a:t>Romans 6:23</a:t>
            </a:r>
            <a:endParaRPr lang="en-US" dirty="0"/>
          </a:p>
        </p:txBody>
      </p:sp>
    </p:spTree>
    <p:extLst>
      <p:ext uri="{BB962C8B-B14F-4D97-AF65-F5344CB8AC3E}">
        <p14:creationId xmlns:p14="http://schemas.microsoft.com/office/powerpoint/2010/main" val="17598933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ABA5-9DED-DFC4-FE86-6973C102517B}"/>
              </a:ext>
            </a:extLst>
          </p:cNvPr>
          <p:cNvSpPr>
            <a:spLocks noGrp="1"/>
          </p:cNvSpPr>
          <p:nvPr>
            <p:ph type="title"/>
          </p:nvPr>
        </p:nvSpPr>
        <p:spPr/>
        <p:txBody>
          <a:bodyPr/>
          <a:lstStyle/>
          <a:p>
            <a:r>
              <a:rPr lang="en-US" dirty="0"/>
              <a:t>Discuss one of these at your table:</a:t>
            </a:r>
          </a:p>
        </p:txBody>
      </p:sp>
      <p:sp>
        <p:nvSpPr>
          <p:cNvPr id="3" name="Content Placeholder 2">
            <a:extLst>
              <a:ext uri="{FF2B5EF4-FFF2-40B4-BE49-F238E27FC236}">
                <a16:creationId xmlns:a16="http://schemas.microsoft.com/office/drawing/2014/main" id="{3B22EFBF-FB25-2CCB-28FA-01C870508174}"/>
              </a:ext>
            </a:extLst>
          </p:cNvPr>
          <p:cNvSpPr>
            <a:spLocks noGrp="1"/>
          </p:cNvSpPr>
          <p:nvPr>
            <p:ph idx="1"/>
          </p:nvPr>
        </p:nvSpPr>
        <p:spPr/>
        <p:txBody>
          <a:bodyPr>
            <a:normAutofit fontScale="92500" lnSpcReduction="20000"/>
          </a:bodyPr>
          <a:lstStyle/>
          <a:p>
            <a:pPr marL="457200" indent="-457200">
              <a:spcAft>
                <a:spcPts val="600"/>
              </a:spcAft>
              <a:buFont typeface="+mj-lt"/>
              <a:buAutoNum type="arabicPeriod"/>
            </a:pPr>
            <a:r>
              <a:rPr lang="en-US" sz="3600" dirty="0"/>
              <a:t>How could you teach your congregation a simple way to share the gospel? </a:t>
            </a:r>
          </a:p>
          <a:p>
            <a:pPr marL="457200" indent="-457200">
              <a:spcAft>
                <a:spcPts val="600"/>
              </a:spcAft>
              <a:buFont typeface="+mj-lt"/>
              <a:buAutoNum type="arabicPeriod"/>
            </a:pPr>
            <a:r>
              <a:rPr lang="en-US" sz="3600" dirty="0"/>
              <a:t>How can you lead your groups to pray for lost persons more regularly?</a:t>
            </a:r>
          </a:p>
          <a:p>
            <a:pPr marL="457200" indent="-457200">
              <a:spcAft>
                <a:spcPts val="600"/>
              </a:spcAft>
              <a:buFont typeface="+mj-lt"/>
              <a:buAutoNum type="arabicPeriod"/>
            </a:pPr>
            <a:r>
              <a:rPr lang="en-US" sz="3600" dirty="0"/>
              <a:t>What options do you see for creating a “culture of invitation” within your church?</a:t>
            </a:r>
          </a:p>
          <a:p>
            <a:pPr marL="457200" indent="-457200">
              <a:spcAft>
                <a:spcPts val="600"/>
              </a:spcAft>
              <a:buFont typeface="+mj-lt"/>
              <a:buAutoNum type="arabicPeriod"/>
            </a:pPr>
            <a:r>
              <a:rPr lang="en-US" sz="3600" dirty="0"/>
              <a:t>How can group members be encouraged to “eat with sinners and tax collectors” to build bridges that lead to gospel conversations?</a:t>
            </a:r>
          </a:p>
          <a:p>
            <a:pPr marL="457200" indent="-457200">
              <a:spcAft>
                <a:spcPts val="600"/>
              </a:spcAft>
              <a:buFont typeface="+mj-lt"/>
              <a:buAutoNum type="arabicPeriod"/>
            </a:pPr>
            <a:endParaRPr lang="en-US" sz="3600" dirty="0"/>
          </a:p>
        </p:txBody>
      </p:sp>
    </p:spTree>
    <p:extLst>
      <p:ext uri="{BB962C8B-B14F-4D97-AF65-F5344CB8AC3E}">
        <p14:creationId xmlns:p14="http://schemas.microsoft.com/office/powerpoint/2010/main" val="26982166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508000" y="1251238"/>
            <a:ext cx="11268364" cy="4022725"/>
          </a:xfrm>
        </p:spPr>
        <p:txBody>
          <a:bodyPr>
            <a:normAutofit fontScale="90000"/>
          </a:bodyPr>
          <a:lstStyle/>
          <a:p>
            <a:pPr algn="ctr"/>
            <a:r>
              <a:rPr lang="en-US" sz="7300" dirty="0">
                <a:solidFill>
                  <a:srgbClr val="92D050"/>
                </a:solidFill>
                <a:latin typeface="Arial Black" panose="020B0A04020102020204" pitchFamily="34" charset="0"/>
              </a:rPr>
              <a:t>Measurement #3</a:t>
            </a:r>
            <a:br>
              <a:rPr lang="en-US" sz="7300" dirty="0">
                <a:solidFill>
                  <a:srgbClr val="92D050"/>
                </a:solidFill>
                <a:latin typeface="Arial Black" panose="020B0A04020102020204" pitchFamily="34" charset="0"/>
              </a:rPr>
            </a:br>
            <a:br>
              <a:rPr lang="en-US" sz="7300" dirty="0">
                <a:solidFill>
                  <a:srgbClr val="92D050"/>
                </a:solidFill>
                <a:latin typeface="Arial Black" panose="020B0A04020102020204" pitchFamily="34" charset="0"/>
              </a:rPr>
            </a:br>
            <a:r>
              <a:rPr lang="en-US" sz="7300" dirty="0">
                <a:solidFill>
                  <a:srgbClr val="92D050"/>
                </a:solidFill>
                <a:latin typeface="Arial Black" panose="020B0A04020102020204" pitchFamily="34" charset="0"/>
              </a:rPr>
              <a:t>Form Deeper Relationships</a:t>
            </a:r>
            <a:endParaRPr lang="en-US" sz="2800" dirty="0">
              <a:solidFill>
                <a:schemeClr val="tx1"/>
              </a:solidFill>
            </a:endParaRPr>
          </a:p>
        </p:txBody>
      </p:sp>
    </p:spTree>
    <p:extLst>
      <p:ext uri="{BB962C8B-B14F-4D97-AF65-F5344CB8AC3E}">
        <p14:creationId xmlns:p14="http://schemas.microsoft.com/office/powerpoint/2010/main" val="2683377807"/>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337" y="640080"/>
            <a:ext cx="3949291" cy="4578692"/>
          </a:xfrm>
        </p:spPr>
        <p:txBody>
          <a:bodyPr vert="horz" lIns="91440" tIns="45720" rIns="91440" bIns="45720" rtlCol="0" anchor="b">
            <a:normAutofit/>
          </a:bodyPr>
          <a:lstStyle/>
          <a:p>
            <a:pPr algn="ctr"/>
            <a:r>
              <a:rPr lang="en-US" sz="6600" b="1" dirty="0">
                <a:solidFill>
                  <a:schemeClr val="accent2">
                    <a:lumMod val="75000"/>
                  </a:schemeClr>
                </a:solidFill>
                <a:latin typeface="Arial Black" panose="020B0A04020102020204" pitchFamily="34" charset="0"/>
              </a:rPr>
              <a:t>The Sequoia Tree</a:t>
            </a:r>
          </a:p>
        </p:txBody>
      </p:sp>
      <p:pic>
        <p:nvPicPr>
          <p:cNvPr id="4" name="Picture 2" descr="Image result for sequoia tree"/>
          <p:cNvPicPr>
            <a:picLocks noChangeAspect="1" noChangeArrowheads="1"/>
          </p:cNvPicPr>
          <p:nvPr/>
        </p:nvPicPr>
        <p:blipFill rotWithShape="1">
          <a:blip r:embed="rId3" cstate="print"/>
          <a:srcRect l="369" r="1763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4014" y="567105"/>
            <a:ext cx="4913801" cy="5097715"/>
          </a:xfrm>
        </p:spPr>
        <p:txBody>
          <a:bodyPr>
            <a:normAutofit/>
          </a:bodyPr>
          <a:lstStyle/>
          <a:p>
            <a:pPr marL="0" indent="0">
              <a:buNone/>
            </a:pPr>
            <a:r>
              <a:rPr lang="en-US" sz="4400" dirty="0">
                <a:latin typeface="Arial" panose="020B0604020202020204" pitchFamily="34" charset="0"/>
                <a:cs typeface="Arial" panose="020B0604020202020204" pitchFamily="34" charset="0"/>
              </a:rPr>
              <a:t>“…Jesus invited people into relationships with himself…</a:t>
            </a:r>
            <a:r>
              <a:rPr lang="en-US" sz="4000" b="1" dirty="0">
                <a:solidFill>
                  <a:schemeClr val="accent2">
                    <a:lumMod val="75000"/>
                  </a:schemeClr>
                </a:solidFill>
                <a:latin typeface="Arial Black" panose="020B0A04020102020204" pitchFamily="34" charset="0"/>
              </a:rPr>
              <a:t>His primary method was life-on-life</a:t>
            </a:r>
            <a:r>
              <a:rPr lang="en-US" sz="4000" dirty="0"/>
              <a:t>.” –p.33</a:t>
            </a:r>
          </a:p>
        </p:txBody>
      </p:sp>
      <p:pic>
        <p:nvPicPr>
          <p:cNvPr id="56322" name="Picture 2" descr="https://images-na.ssl-images-amazon.com/images/I/51l854k%2BCZL.jpg"/>
          <p:cNvPicPr>
            <a:picLocks noChangeAspect="1" noChangeArrowheads="1"/>
          </p:cNvPicPr>
          <p:nvPr/>
        </p:nvPicPr>
        <p:blipFill>
          <a:blip r:embed="rId3" cstate="print"/>
          <a:srcRect/>
          <a:stretch>
            <a:fillRect/>
          </a:stretch>
        </p:blipFill>
        <p:spPr bwMode="auto">
          <a:xfrm>
            <a:off x="434897" y="365127"/>
            <a:ext cx="3359598" cy="5200615"/>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normAutofit fontScale="90000"/>
          </a:bodyPr>
          <a:lstStyle/>
          <a:p>
            <a:r>
              <a:rPr lang="en-US" sz="8900" b="1" dirty="0">
                <a:solidFill>
                  <a:schemeClr val="accent1"/>
                </a:solidFill>
                <a:latin typeface="Arial Black" panose="020B0A04020102020204" pitchFamily="34" charset="0"/>
              </a:rPr>
              <a:t>F</a:t>
            </a:r>
            <a:r>
              <a:rPr lang="en-US" dirty="0">
                <a:solidFill>
                  <a:schemeClr val="tx1"/>
                </a:solidFill>
                <a:latin typeface="Arial Black" panose="020B0A04020102020204" pitchFamily="34" charset="0"/>
              </a:rPr>
              <a:t>ORM DEEPER RELATIONSHIPS</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913795" y="1999129"/>
            <a:ext cx="10679790" cy="3792071"/>
          </a:xfrm>
        </p:spPr>
        <p:txBody>
          <a:bodyPr>
            <a:normAutofit/>
          </a:bodyPr>
          <a:lstStyle/>
          <a:p>
            <a:pPr marL="36900" indent="0">
              <a:buNone/>
            </a:pPr>
            <a:r>
              <a:rPr lang="en-US" sz="3200" dirty="0">
                <a:solidFill>
                  <a:schemeClr val="tx1"/>
                </a:solidFill>
              </a:rPr>
              <a:t>Chapter 9:  Is the group organized to care for people?</a:t>
            </a:r>
          </a:p>
          <a:p>
            <a:pPr marL="36900" indent="0">
              <a:buNone/>
            </a:pPr>
            <a:endParaRPr lang="en-US" sz="3200" dirty="0">
              <a:solidFill>
                <a:schemeClr val="tx1"/>
              </a:solidFill>
            </a:endParaRPr>
          </a:p>
        </p:txBody>
      </p:sp>
    </p:spTree>
    <p:extLst>
      <p:ext uri="{BB962C8B-B14F-4D97-AF65-F5344CB8AC3E}">
        <p14:creationId xmlns:p14="http://schemas.microsoft.com/office/powerpoint/2010/main" val="8791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Rectangle 103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5" name="Straight Connector 103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7" name="Rectangle 1036">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57A4A78-4733-EBD9-1576-C56B3ABB34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07658" y="457200"/>
            <a:ext cx="5054156"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039" name="Straight Connector 103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41" name="Rectangle 1040">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3" name="Rectangle 1042">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FD1B5FF6-5B57-46FC-36E2-1DE006037A82}"/>
              </a:ext>
            </a:extLst>
          </p:cNvPr>
          <p:cNvSpPr txBox="1"/>
          <p:nvPr/>
        </p:nvSpPr>
        <p:spPr>
          <a:xfrm>
            <a:off x="6973769" y="293721"/>
            <a:ext cx="4919447" cy="3970318"/>
          </a:xfrm>
          <a:prstGeom prst="rect">
            <a:avLst/>
          </a:prstGeom>
          <a:noFill/>
        </p:spPr>
        <p:txBody>
          <a:bodyPr wrap="square" rtlCol="0">
            <a:spAutoFit/>
          </a:bodyPr>
          <a:lstStyle/>
          <a:p>
            <a:pPr algn="ctr"/>
            <a:r>
              <a:rPr lang="en-US" sz="3600" dirty="0"/>
              <a:t>“One of the things that sets apart a healthy Sunday School or small group ministry from a struggling one is a commitment to care for every person.” </a:t>
            </a:r>
          </a:p>
        </p:txBody>
      </p:sp>
      <p:sp>
        <p:nvSpPr>
          <p:cNvPr id="5" name="TextBox 4">
            <a:extLst>
              <a:ext uri="{FF2B5EF4-FFF2-40B4-BE49-F238E27FC236}">
                <a16:creationId xmlns:a16="http://schemas.microsoft.com/office/drawing/2014/main" id="{11202BF7-9280-9A69-D9EC-21984EE99F70}"/>
              </a:ext>
            </a:extLst>
          </p:cNvPr>
          <p:cNvSpPr txBox="1"/>
          <p:nvPr/>
        </p:nvSpPr>
        <p:spPr>
          <a:xfrm>
            <a:off x="7725793" y="4579120"/>
            <a:ext cx="4167423" cy="369332"/>
          </a:xfrm>
          <a:prstGeom prst="rect">
            <a:avLst/>
          </a:prstGeom>
          <a:noFill/>
        </p:spPr>
        <p:txBody>
          <a:bodyPr wrap="none" rtlCol="0">
            <a:spAutoFit/>
          </a:bodyPr>
          <a:lstStyle/>
          <a:p>
            <a:r>
              <a:rPr lang="en-US" dirty="0"/>
              <a:t>Shepherd: Creating Caring Community, p 7</a:t>
            </a:r>
          </a:p>
        </p:txBody>
      </p:sp>
    </p:spTree>
    <p:extLst>
      <p:ext uri="{BB962C8B-B14F-4D97-AF65-F5344CB8AC3E}">
        <p14:creationId xmlns:p14="http://schemas.microsoft.com/office/powerpoint/2010/main" val="16871649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7B1B-30B2-A8CF-014C-8814C16B01FB}"/>
              </a:ext>
            </a:extLst>
          </p:cNvPr>
          <p:cNvSpPr>
            <a:spLocks noGrp="1"/>
          </p:cNvSpPr>
          <p:nvPr>
            <p:ph type="title"/>
          </p:nvPr>
        </p:nvSpPr>
        <p:spPr>
          <a:xfrm>
            <a:off x="1097280" y="286604"/>
            <a:ext cx="10058400" cy="949344"/>
          </a:xfrm>
        </p:spPr>
        <p:txBody>
          <a:bodyPr>
            <a:normAutofit/>
          </a:bodyPr>
          <a:lstStyle/>
          <a:p>
            <a:r>
              <a:rPr lang="en-US" sz="4000" b="1" dirty="0"/>
              <a:t>The Key Transition: From Class Role to Ministry List</a:t>
            </a:r>
          </a:p>
        </p:txBody>
      </p:sp>
      <p:sp>
        <p:nvSpPr>
          <p:cNvPr id="3" name="Content Placeholder 2">
            <a:extLst>
              <a:ext uri="{FF2B5EF4-FFF2-40B4-BE49-F238E27FC236}">
                <a16:creationId xmlns:a16="http://schemas.microsoft.com/office/drawing/2014/main" id="{C3E3DD1E-1452-947D-172D-9B5A8B14D5CE}"/>
              </a:ext>
            </a:extLst>
          </p:cNvPr>
          <p:cNvSpPr>
            <a:spLocks noGrp="1"/>
          </p:cNvSpPr>
          <p:nvPr>
            <p:ph idx="1"/>
          </p:nvPr>
        </p:nvSpPr>
        <p:spPr/>
        <p:txBody>
          <a:bodyPr>
            <a:normAutofit/>
          </a:bodyPr>
          <a:lstStyle/>
          <a:p>
            <a:r>
              <a:rPr lang="en-US" sz="4000" dirty="0"/>
              <a:t>“Perhaps the first step a group must take to signal that it wants to create caring community is to change what it calls the roster of people who are members of the group. If it’s just a Bible study group that meets once a week, the people who have enrolled are put on a Class Roll…</a:t>
            </a:r>
            <a:endParaRPr lang="en-US" sz="4000" b="1" dirty="0"/>
          </a:p>
        </p:txBody>
      </p:sp>
      <p:sp>
        <p:nvSpPr>
          <p:cNvPr id="4" name="TextBox 3">
            <a:extLst>
              <a:ext uri="{FF2B5EF4-FFF2-40B4-BE49-F238E27FC236}">
                <a16:creationId xmlns:a16="http://schemas.microsoft.com/office/drawing/2014/main" id="{49F73363-3DEB-0E8A-F19B-386769C8CD6B}"/>
              </a:ext>
            </a:extLst>
          </p:cNvPr>
          <p:cNvSpPr txBox="1"/>
          <p:nvPr/>
        </p:nvSpPr>
        <p:spPr>
          <a:xfrm>
            <a:off x="3125037" y="6396335"/>
            <a:ext cx="5768502" cy="461665"/>
          </a:xfrm>
          <a:prstGeom prst="rect">
            <a:avLst/>
          </a:prstGeom>
          <a:noFill/>
        </p:spPr>
        <p:txBody>
          <a:bodyPr wrap="none" rtlCol="0">
            <a:spAutoFit/>
          </a:bodyPr>
          <a:lstStyle/>
          <a:p>
            <a:r>
              <a:rPr lang="en-US" sz="2400" dirty="0"/>
              <a:t>Shepherd: Creating a Caring Community, p. 8</a:t>
            </a:r>
          </a:p>
        </p:txBody>
      </p:sp>
    </p:spTree>
    <p:extLst>
      <p:ext uri="{BB962C8B-B14F-4D97-AF65-F5344CB8AC3E}">
        <p14:creationId xmlns:p14="http://schemas.microsoft.com/office/powerpoint/2010/main" val="41041141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7B1B-30B2-A8CF-014C-8814C16B01FB}"/>
              </a:ext>
            </a:extLst>
          </p:cNvPr>
          <p:cNvSpPr>
            <a:spLocks noGrp="1"/>
          </p:cNvSpPr>
          <p:nvPr>
            <p:ph type="title"/>
          </p:nvPr>
        </p:nvSpPr>
        <p:spPr>
          <a:xfrm>
            <a:off x="1097280" y="286604"/>
            <a:ext cx="10058400" cy="949344"/>
          </a:xfrm>
        </p:spPr>
        <p:txBody>
          <a:bodyPr>
            <a:normAutofit/>
          </a:bodyPr>
          <a:lstStyle/>
          <a:p>
            <a:r>
              <a:rPr lang="en-US" sz="4000" b="1" dirty="0"/>
              <a:t>The Key Transition: From Class Role to Ministry List</a:t>
            </a:r>
          </a:p>
        </p:txBody>
      </p:sp>
      <p:sp>
        <p:nvSpPr>
          <p:cNvPr id="3" name="Content Placeholder 2">
            <a:extLst>
              <a:ext uri="{FF2B5EF4-FFF2-40B4-BE49-F238E27FC236}">
                <a16:creationId xmlns:a16="http://schemas.microsoft.com/office/drawing/2014/main" id="{C3E3DD1E-1452-947D-172D-9B5A8B14D5CE}"/>
              </a:ext>
            </a:extLst>
          </p:cNvPr>
          <p:cNvSpPr>
            <a:spLocks noGrp="1"/>
          </p:cNvSpPr>
          <p:nvPr>
            <p:ph idx="1"/>
          </p:nvPr>
        </p:nvSpPr>
        <p:spPr/>
        <p:txBody>
          <a:bodyPr>
            <a:normAutofit lnSpcReduction="10000"/>
          </a:bodyPr>
          <a:lstStyle/>
          <a:p>
            <a:r>
              <a:rPr lang="en-US" sz="4000" b="1" dirty="0"/>
              <a:t>…In a caring community, they are added to a Ministry List. </a:t>
            </a:r>
            <a:r>
              <a:rPr lang="en-US" sz="4000" dirty="0"/>
              <a:t>What’s the difference? A Class Roll connotes that the primary commitment is </a:t>
            </a:r>
            <a:r>
              <a:rPr lang="en-US" sz="4000" b="1" dirty="0">
                <a:solidFill>
                  <a:srgbClr val="FF0000"/>
                </a:solidFill>
              </a:rPr>
              <a:t>from Member to Class</a:t>
            </a:r>
            <a:r>
              <a:rPr lang="en-US" sz="4000" dirty="0"/>
              <a:t>. That is, the member has made a commitment to attend the class. A</a:t>
            </a:r>
            <a:r>
              <a:rPr lang="en-US" sz="4000" b="1" dirty="0"/>
              <a:t> Ministry List, </a:t>
            </a:r>
            <a:r>
              <a:rPr lang="en-US" sz="4000" dirty="0"/>
              <a:t>on the other hand, connotes that </a:t>
            </a:r>
            <a:r>
              <a:rPr lang="en-US" sz="4000" dirty="0">
                <a:solidFill>
                  <a:schemeClr val="tx1"/>
                </a:solidFill>
              </a:rPr>
              <a:t>the primary commitment is </a:t>
            </a:r>
            <a:r>
              <a:rPr lang="en-US" sz="4000" b="1" dirty="0">
                <a:solidFill>
                  <a:srgbClr val="FF0000"/>
                </a:solidFill>
              </a:rPr>
              <a:t>from Class/Community to the Member.”</a:t>
            </a:r>
          </a:p>
        </p:txBody>
      </p:sp>
      <p:sp>
        <p:nvSpPr>
          <p:cNvPr id="4" name="TextBox 3">
            <a:extLst>
              <a:ext uri="{FF2B5EF4-FFF2-40B4-BE49-F238E27FC236}">
                <a16:creationId xmlns:a16="http://schemas.microsoft.com/office/drawing/2014/main" id="{49F73363-3DEB-0E8A-F19B-386769C8CD6B}"/>
              </a:ext>
            </a:extLst>
          </p:cNvPr>
          <p:cNvSpPr txBox="1"/>
          <p:nvPr/>
        </p:nvSpPr>
        <p:spPr>
          <a:xfrm>
            <a:off x="3125037" y="6396335"/>
            <a:ext cx="5768502" cy="461665"/>
          </a:xfrm>
          <a:prstGeom prst="rect">
            <a:avLst/>
          </a:prstGeom>
          <a:noFill/>
        </p:spPr>
        <p:txBody>
          <a:bodyPr wrap="none" rtlCol="0">
            <a:spAutoFit/>
          </a:bodyPr>
          <a:lstStyle/>
          <a:p>
            <a:r>
              <a:rPr lang="en-US" sz="2400" dirty="0"/>
              <a:t>Shepherd: Creating a Caring Community, p. 8</a:t>
            </a:r>
          </a:p>
        </p:txBody>
      </p:sp>
    </p:spTree>
    <p:extLst>
      <p:ext uri="{BB962C8B-B14F-4D97-AF65-F5344CB8AC3E}">
        <p14:creationId xmlns:p14="http://schemas.microsoft.com/office/powerpoint/2010/main" val="284830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92DD-FFAD-4DED-BDC6-41CEC2295A31}"/>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a:t>Number of Putts</a:t>
            </a:r>
          </a:p>
        </p:txBody>
      </p:sp>
      <p:pic>
        <p:nvPicPr>
          <p:cNvPr id="2055" name="Picture 2054">
            <a:extLst>
              <a:ext uri="{FF2B5EF4-FFF2-40B4-BE49-F238E27FC236}">
                <a16:creationId xmlns:a16="http://schemas.microsoft.com/office/drawing/2014/main" id="{7EDBC2E8-A6C7-43C5-888E-0C4FAD731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2050" name="Picture 2" descr="Free Person in White Pants Playing Golf Stock Photo">
            <a:extLst>
              <a:ext uri="{FF2B5EF4-FFF2-40B4-BE49-F238E27FC236}">
                <a16:creationId xmlns:a16="http://schemas.microsoft.com/office/drawing/2014/main" id="{08A8A3F6-7459-7312-DB03-ED7E1967B7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975" r="-1" b="30191"/>
          <a:stretch/>
        </p:blipFill>
        <p:spPr bwMode="auto">
          <a:xfrm>
            <a:off x="-1" y="-1"/>
            <a:ext cx="12198915" cy="42206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B4877B45-B8D5-C64E-E635-832B7CF5B441}"/>
              </a:ext>
            </a:extLst>
          </p:cNvPr>
          <p:cNvPicPr>
            <a:picLocks noChangeAspect="1"/>
          </p:cNvPicPr>
          <p:nvPr/>
        </p:nvPicPr>
        <p:blipFill>
          <a:blip r:embed="rId5"/>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6658613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7" name="Rectangle 1036">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9" name="Straight Connector 1038">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41" name="Rectangle 1040">
            <a:extLst>
              <a:ext uri="{FF2B5EF4-FFF2-40B4-BE49-F238E27FC236}">
                <a16:creationId xmlns:a16="http://schemas.microsoft.com/office/drawing/2014/main" id="{73BE8FA1-D975-4919-839F-4356751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C1FFE1B0-D747-45A5-B44F-A70ADC75E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59326" y="0"/>
            <a:ext cx="59388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D49DC68-D7A0-91C6-10E0-FF269B9FCEA4}"/>
              </a:ext>
            </a:extLst>
          </p:cNvPr>
          <p:cNvSpPr>
            <a:spLocks noGrp="1"/>
          </p:cNvSpPr>
          <p:nvPr>
            <p:ph type="title"/>
          </p:nvPr>
        </p:nvSpPr>
        <p:spPr>
          <a:xfrm>
            <a:off x="6577781" y="640079"/>
            <a:ext cx="5178350" cy="3190751"/>
          </a:xfrm>
        </p:spPr>
        <p:txBody>
          <a:bodyPr vert="horz" lIns="91440" tIns="45720" rIns="91440" bIns="45720" rtlCol="0" anchor="b">
            <a:normAutofit/>
          </a:bodyPr>
          <a:lstStyle/>
          <a:p>
            <a:pPr algn="ctr"/>
            <a:r>
              <a:rPr lang="en-US" sz="6000" b="1" dirty="0">
                <a:solidFill>
                  <a:srgbClr val="FFFFFF"/>
                </a:solidFill>
              </a:rPr>
              <a:t>The Key?</a:t>
            </a:r>
          </a:p>
        </p:txBody>
      </p:sp>
      <p:sp>
        <p:nvSpPr>
          <p:cNvPr id="3" name="Content Placeholder 2">
            <a:extLst>
              <a:ext uri="{FF2B5EF4-FFF2-40B4-BE49-F238E27FC236}">
                <a16:creationId xmlns:a16="http://schemas.microsoft.com/office/drawing/2014/main" id="{04520DB1-B266-7775-0993-10444A901141}"/>
              </a:ext>
            </a:extLst>
          </p:cNvPr>
          <p:cNvSpPr>
            <a:spLocks noGrp="1"/>
          </p:cNvSpPr>
          <p:nvPr>
            <p:ph idx="1"/>
          </p:nvPr>
        </p:nvSpPr>
        <p:spPr>
          <a:xfrm>
            <a:off x="6577781" y="3996022"/>
            <a:ext cx="5178350" cy="2319053"/>
          </a:xfrm>
        </p:spPr>
        <p:txBody>
          <a:bodyPr vert="horz" lIns="91440" tIns="45720" rIns="91440" bIns="45720" rtlCol="0">
            <a:normAutofit/>
          </a:bodyPr>
          <a:lstStyle/>
          <a:p>
            <a:pPr marL="0" indent="0" algn="ctr">
              <a:buNone/>
            </a:pPr>
            <a:r>
              <a:rPr lang="en-US" sz="2800" cap="all" spc="200" dirty="0">
                <a:solidFill>
                  <a:srgbClr val="FFFFFF"/>
                </a:solidFill>
                <a:latin typeface="+mj-lt"/>
              </a:rPr>
              <a:t>Organize and contact every member every week</a:t>
            </a:r>
          </a:p>
        </p:txBody>
      </p:sp>
      <p:pic>
        <p:nvPicPr>
          <p:cNvPr id="1028" name="Picture 4" descr="person using MacBook Pro and holding cappuccino">
            <a:extLst>
              <a:ext uri="{FF2B5EF4-FFF2-40B4-BE49-F238E27FC236}">
                <a16:creationId xmlns:a16="http://schemas.microsoft.com/office/drawing/2014/main" id="{86F664BA-6D46-E4C6-609F-0086A4B927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76" r="15476" b="3"/>
          <a:stretch/>
        </p:blipFill>
        <p:spPr bwMode="auto">
          <a:xfrm>
            <a:off x="-6220" y="12559"/>
            <a:ext cx="3002389" cy="3343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own brick house with white wooden door">
            <a:extLst>
              <a:ext uri="{FF2B5EF4-FFF2-40B4-BE49-F238E27FC236}">
                <a16:creationId xmlns:a16="http://schemas.microsoft.com/office/drawing/2014/main" id="{0C6CEC86-A264-5C2A-69C4-54BFCC4609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77" r="3" b="1277"/>
          <a:stretch/>
        </p:blipFill>
        <p:spPr bwMode="auto">
          <a:xfrm>
            <a:off x="3157036" y="12559"/>
            <a:ext cx="2941423" cy="33433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son holding black smartphone">
            <a:extLst>
              <a:ext uri="{FF2B5EF4-FFF2-40B4-BE49-F238E27FC236}">
                <a16:creationId xmlns:a16="http://schemas.microsoft.com/office/drawing/2014/main" id="{C0B451A7-FBD6-8421-1B05-C9F050C4CE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26" r="-3" b="152"/>
          <a:stretch/>
        </p:blipFill>
        <p:spPr bwMode="auto">
          <a:xfrm>
            <a:off x="-6220" y="3505931"/>
            <a:ext cx="6114173" cy="3352069"/>
          </a:xfrm>
          <a:prstGeom prst="rect">
            <a:avLst/>
          </a:prstGeom>
          <a:noFill/>
          <a:extLst>
            <a:ext uri="{909E8E84-426E-40DD-AFC4-6F175D3DCCD1}">
              <a14:hiddenFill xmlns:a14="http://schemas.microsoft.com/office/drawing/2010/main">
                <a:solidFill>
                  <a:srgbClr val="FFFFFF"/>
                </a:solidFill>
              </a14:hiddenFill>
            </a:ext>
          </a:extLst>
        </p:spPr>
      </p:pic>
      <p:sp>
        <p:nvSpPr>
          <p:cNvPr id="1045" name="Rectangle 1044">
            <a:extLst>
              <a:ext uri="{FF2B5EF4-FFF2-40B4-BE49-F238E27FC236}">
                <a16:creationId xmlns:a16="http://schemas.microsoft.com/office/drawing/2014/main" id="{E98119AF-4A47-4CC2-80F8-37D335D4C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21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47" name="Straight Connector 1046">
            <a:extLst>
              <a:ext uri="{FF2B5EF4-FFF2-40B4-BE49-F238E27FC236}">
                <a16:creationId xmlns:a16="http://schemas.microsoft.com/office/drawing/2014/main" id="{FB26D9C9-0009-453F-806F-C5929E52AB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48765" y="3913426"/>
            <a:ext cx="4937760"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4252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normAutofit fontScale="90000"/>
          </a:bodyPr>
          <a:lstStyle/>
          <a:p>
            <a:r>
              <a:rPr lang="en-US" sz="8900" b="1" dirty="0">
                <a:solidFill>
                  <a:schemeClr val="accent1"/>
                </a:solidFill>
                <a:latin typeface="Arial Black" panose="020B0A04020102020204" pitchFamily="34" charset="0"/>
              </a:rPr>
              <a:t>F</a:t>
            </a:r>
            <a:r>
              <a:rPr lang="en-US" dirty="0">
                <a:solidFill>
                  <a:schemeClr val="tx1"/>
                </a:solidFill>
                <a:latin typeface="Arial Black" panose="020B0A04020102020204" pitchFamily="34" charset="0"/>
              </a:rPr>
              <a:t>ORM DEEPER RELATIONSHIPS</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913795" y="1999129"/>
            <a:ext cx="10679790" cy="3792071"/>
          </a:xfrm>
        </p:spPr>
        <p:txBody>
          <a:bodyPr>
            <a:normAutofit/>
          </a:bodyPr>
          <a:lstStyle/>
          <a:p>
            <a:pPr marL="36900" indent="0">
              <a:buNone/>
            </a:pPr>
            <a:r>
              <a:rPr lang="en-US" sz="3200" dirty="0">
                <a:solidFill>
                  <a:schemeClr val="tx1"/>
                </a:solidFill>
              </a:rPr>
              <a:t>Chapter 9:  Is the group organized to care for people?</a:t>
            </a:r>
          </a:p>
          <a:p>
            <a:pPr marL="36900" indent="0">
              <a:buNone/>
            </a:pPr>
            <a:r>
              <a:rPr lang="en-US" sz="3200" dirty="0">
                <a:solidFill>
                  <a:schemeClr val="tx1"/>
                </a:solidFill>
              </a:rPr>
              <a:t>Chapter 10:  How balanced are connection and content?</a:t>
            </a:r>
          </a:p>
          <a:p>
            <a:pPr marL="36900" indent="0">
              <a:buNone/>
            </a:pPr>
            <a:endParaRPr lang="en-US" sz="3200" dirty="0">
              <a:solidFill>
                <a:schemeClr val="tx1"/>
              </a:solidFill>
            </a:endParaRPr>
          </a:p>
        </p:txBody>
      </p:sp>
    </p:spTree>
    <p:extLst>
      <p:ext uri="{BB962C8B-B14F-4D97-AF65-F5344CB8AC3E}">
        <p14:creationId xmlns:p14="http://schemas.microsoft.com/office/powerpoint/2010/main" val="23143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bp.blogspot.com/-u1c6BS1sEK4/TaFfyyAIosI/AAAAAAAAALk/vTqfcjCVYAI/s1600/seesaw.jpg">
            <a:extLst>
              <a:ext uri="{FF2B5EF4-FFF2-40B4-BE49-F238E27FC236}">
                <a16:creationId xmlns:a16="http://schemas.microsoft.com/office/drawing/2014/main" id="{E4456B80-7CAE-4C87-ACBC-51F6AA1A33AD}"/>
              </a:ext>
            </a:extLst>
          </p:cNvPr>
          <p:cNvPicPr>
            <a:picLocks noGrp="1" noChangeAspect="1" noChangeArrowheads="1"/>
          </p:cNvPicPr>
          <p:nvPr>
            <p:ph idx="1"/>
          </p:nvPr>
        </p:nvPicPr>
        <p:blipFill rotWithShape="1">
          <a:blip r:embed="rId2" cstate="print"/>
          <a:srcRect t="24595" r="1" b="1"/>
          <a:stretch/>
        </p:blipFill>
        <p:spPr bwMode="auto">
          <a:xfrm>
            <a:off x="643467" y="643467"/>
            <a:ext cx="10905066" cy="5571066"/>
          </a:xfrm>
          <a:prstGeom prst="rect">
            <a:avLst/>
          </a:prstGeom>
          <a:noFill/>
        </p:spPr>
      </p:pic>
      <p:sp>
        <p:nvSpPr>
          <p:cNvPr id="5" name="TextBox 4">
            <a:extLst>
              <a:ext uri="{FF2B5EF4-FFF2-40B4-BE49-F238E27FC236}">
                <a16:creationId xmlns:a16="http://schemas.microsoft.com/office/drawing/2014/main" id="{7998B8A1-7269-4333-8073-3E9BD1C3DC7E}"/>
              </a:ext>
            </a:extLst>
          </p:cNvPr>
          <p:cNvSpPr txBox="1"/>
          <p:nvPr/>
        </p:nvSpPr>
        <p:spPr>
          <a:xfrm>
            <a:off x="1045624" y="5443868"/>
            <a:ext cx="31502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CONTENT </a:t>
            </a:r>
          </a:p>
        </p:txBody>
      </p:sp>
      <p:sp>
        <p:nvSpPr>
          <p:cNvPr id="10" name="TextBox 9">
            <a:extLst>
              <a:ext uri="{FF2B5EF4-FFF2-40B4-BE49-F238E27FC236}">
                <a16:creationId xmlns:a16="http://schemas.microsoft.com/office/drawing/2014/main" id="{25386286-2997-47E6-956E-1D1C2F25AC84}"/>
              </a:ext>
            </a:extLst>
          </p:cNvPr>
          <p:cNvSpPr txBox="1"/>
          <p:nvPr/>
        </p:nvSpPr>
        <p:spPr>
          <a:xfrm>
            <a:off x="5975927" y="798721"/>
            <a:ext cx="24609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CONNECTION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9254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9" name="Rectangle 1024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888ABDC-8F95-4F22-8303-16C80BC2680C}"/>
              </a:ext>
            </a:extLst>
          </p:cNvPr>
          <p:cNvSpPr>
            <a:spLocks noGrp="1"/>
          </p:cNvSpPr>
          <p:nvPr>
            <p:ph idx="1"/>
          </p:nvPr>
        </p:nvSpPr>
        <p:spPr>
          <a:xfrm>
            <a:off x="326571" y="787400"/>
            <a:ext cx="3660228" cy="5201919"/>
          </a:xfrm>
        </p:spPr>
        <p:txBody>
          <a:bodyPr vert="horz" lIns="0" tIns="45720" rIns="0" bIns="45720" rtlCol="0">
            <a:normAutofit fontScale="85000" lnSpcReduction="10000"/>
          </a:bodyPr>
          <a:lstStyle/>
          <a:p>
            <a:r>
              <a:rPr lang="en-US" sz="4800" b="1" i="0" dirty="0">
                <a:solidFill>
                  <a:schemeClr val="tx1"/>
                </a:solidFill>
                <a:effectLst/>
              </a:rPr>
              <a:t>“Growing churches…will realize that connection and community will win out over content in the end…”</a:t>
            </a:r>
          </a:p>
          <a:p>
            <a:r>
              <a:rPr lang="en-US" sz="4000" b="1" i="0" dirty="0">
                <a:solidFill>
                  <a:schemeClr val="tx1"/>
                </a:solidFill>
                <a:effectLst/>
              </a:rPr>
              <a:t>  - Carey </a:t>
            </a:r>
            <a:r>
              <a:rPr lang="en-US" sz="4000" b="1" i="0" dirty="0" err="1">
                <a:solidFill>
                  <a:schemeClr val="tx1"/>
                </a:solidFill>
                <a:effectLst/>
              </a:rPr>
              <a:t>Nieuwhof</a:t>
            </a:r>
            <a:endParaRPr lang="en-US" sz="4000" b="1" i="0" dirty="0">
              <a:solidFill>
                <a:schemeClr val="tx1"/>
              </a:solidFill>
              <a:effectLst/>
            </a:endParaRPr>
          </a:p>
          <a:p>
            <a:endParaRPr lang="en-US" sz="1500" dirty="0">
              <a:solidFill>
                <a:srgbClr val="FFFFFF"/>
              </a:solidFill>
            </a:endParaRPr>
          </a:p>
        </p:txBody>
      </p:sp>
      <p:pic>
        <p:nvPicPr>
          <p:cNvPr id="10242" name="Picture 2" descr="three women walking on brown wooden dock near high rise building during daytime">
            <a:extLst>
              <a:ext uri="{FF2B5EF4-FFF2-40B4-BE49-F238E27FC236}">
                <a16:creationId xmlns:a16="http://schemas.microsoft.com/office/drawing/2014/main" id="{C1F8C9A8-5271-6132-0A63-10F7AEC9C9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52" r="-1" b="-1"/>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51" name="Rectangle 1025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8384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40E5-E9F5-43E8-8C49-C6C14D87CF34}"/>
              </a:ext>
            </a:extLst>
          </p:cNvPr>
          <p:cNvSpPr>
            <a:spLocks noGrp="1"/>
          </p:cNvSpPr>
          <p:nvPr>
            <p:ph type="title"/>
          </p:nvPr>
        </p:nvSpPr>
        <p:spPr>
          <a:xfrm>
            <a:off x="137901" y="1488621"/>
            <a:ext cx="4244528" cy="3046434"/>
          </a:xfrm>
        </p:spPr>
        <p:txBody>
          <a:bodyPr vert="horz" lIns="91440" tIns="45720" rIns="91440" bIns="45720" rtlCol="0" anchor="b">
            <a:normAutofit/>
          </a:bodyPr>
          <a:lstStyle/>
          <a:p>
            <a:pPr algn="ctr"/>
            <a:r>
              <a:rPr lang="en-US" sz="4400" spc="-100" dirty="0">
                <a:solidFill>
                  <a:schemeClr val="tx1"/>
                </a:solidFill>
                <a:latin typeface="Arial Black" panose="020B0A04020102020204" pitchFamily="34" charset="0"/>
              </a:rPr>
              <a:t>We all need “2 AM” friends</a:t>
            </a:r>
            <a:endParaRPr lang="en-US" sz="4400" spc="-100" dirty="0">
              <a:solidFill>
                <a:schemeClr val="accent2">
                  <a:lumMod val="60000"/>
                  <a:lumOff val="40000"/>
                </a:schemeClr>
              </a:solidFill>
              <a:latin typeface="Arial Black" panose="020B0A04020102020204" pitchFamily="34" charset="0"/>
            </a:endParaRPr>
          </a:p>
        </p:txBody>
      </p:sp>
      <p:pic>
        <p:nvPicPr>
          <p:cNvPr id="2050" name="Picture 2" descr="Free Four Women in Front of Green Bushes Stock Photo">
            <a:extLst>
              <a:ext uri="{FF2B5EF4-FFF2-40B4-BE49-F238E27FC236}">
                <a16:creationId xmlns:a16="http://schemas.microsoft.com/office/drawing/2014/main" id="{9B7B6977-706A-AD4F-1BEC-77AB630AB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647" y="1139633"/>
            <a:ext cx="6874974" cy="457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653173"/>
      </p:ext>
    </p:extLst>
  </p:cSld>
  <p:clrMapOvr>
    <a:overrideClrMapping bg1="dk1" tx1="lt1" bg2="dk2"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normAutofit fontScale="90000"/>
          </a:bodyPr>
          <a:lstStyle/>
          <a:p>
            <a:r>
              <a:rPr lang="en-US" sz="8900" b="1" dirty="0">
                <a:solidFill>
                  <a:schemeClr val="accent1"/>
                </a:solidFill>
                <a:latin typeface="Arial Black" panose="020B0A04020102020204" pitchFamily="34" charset="0"/>
              </a:rPr>
              <a:t>F</a:t>
            </a:r>
            <a:r>
              <a:rPr lang="en-US" dirty="0">
                <a:solidFill>
                  <a:schemeClr val="tx1"/>
                </a:solidFill>
                <a:latin typeface="Arial Black" panose="020B0A04020102020204" pitchFamily="34" charset="0"/>
              </a:rPr>
              <a:t>ORM DEEPER RELATIONSHIPS</a:t>
            </a:r>
            <a:endParaRPr lang="en-US" dirty="0">
              <a:solidFill>
                <a:schemeClr val="tx1"/>
              </a:solidFill>
            </a:endParaRP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913795" y="2146041"/>
            <a:ext cx="10679790" cy="3645159"/>
          </a:xfrm>
        </p:spPr>
        <p:txBody>
          <a:bodyPr>
            <a:normAutofit/>
          </a:bodyPr>
          <a:lstStyle/>
          <a:p>
            <a:pPr marL="36900" indent="0">
              <a:buNone/>
            </a:pPr>
            <a:r>
              <a:rPr lang="en-US" sz="3200" dirty="0">
                <a:solidFill>
                  <a:schemeClr val="tx1"/>
                </a:solidFill>
              </a:rPr>
              <a:t>Chapter 9:  Is the group organized to care for people?</a:t>
            </a:r>
          </a:p>
          <a:p>
            <a:pPr marL="36900" indent="0">
              <a:buNone/>
            </a:pPr>
            <a:r>
              <a:rPr lang="en-US" sz="3200" dirty="0">
                <a:solidFill>
                  <a:schemeClr val="tx1"/>
                </a:solidFill>
              </a:rPr>
              <a:t>Chapter 10:  How balanced are connection and content?</a:t>
            </a:r>
          </a:p>
          <a:p>
            <a:pPr marL="36900" indent="0">
              <a:buNone/>
            </a:pPr>
            <a:r>
              <a:rPr lang="en-US" sz="3200" dirty="0">
                <a:solidFill>
                  <a:schemeClr val="tx1"/>
                </a:solidFill>
              </a:rPr>
              <a:t>Chapter 11:  Do newcomers experience biblical hospitality?</a:t>
            </a:r>
          </a:p>
        </p:txBody>
      </p:sp>
    </p:spTree>
    <p:extLst>
      <p:ext uri="{BB962C8B-B14F-4D97-AF65-F5344CB8AC3E}">
        <p14:creationId xmlns:p14="http://schemas.microsoft.com/office/powerpoint/2010/main" val="799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 name="Rectangle 1047">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50" name="Straight Connector 1049">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Free Person Wears Multicolored Blazer Stock Photo">
            <a:extLst>
              <a:ext uri="{FF2B5EF4-FFF2-40B4-BE49-F238E27FC236}">
                <a16:creationId xmlns:a16="http://schemas.microsoft.com/office/drawing/2014/main" id="{637DFBDD-B98A-82F1-6A9E-0198C6CE35C3}"/>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A94215-57EE-40EF-8EF7-55C0D0AB3DBB}"/>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dirty="0">
                <a:solidFill>
                  <a:srgbClr val="FFFFFF"/>
                </a:solidFill>
              </a:rPr>
              <a:t>What is Biblical Hospitality?</a:t>
            </a:r>
          </a:p>
        </p:txBody>
      </p:sp>
      <p:sp>
        <p:nvSpPr>
          <p:cNvPr id="3" name="Content Placeholder 2">
            <a:extLst>
              <a:ext uri="{FF2B5EF4-FFF2-40B4-BE49-F238E27FC236}">
                <a16:creationId xmlns:a16="http://schemas.microsoft.com/office/drawing/2014/main" id="{38CF2C5A-660C-4FF6-A961-1CA01CCBD2EE}"/>
              </a:ext>
            </a:extLst>
          </p:cNvPr>
          <p:cNvSpPr>
            <a:spLocks noGrp="1"/>
          </p:cNvSpPr>
          <p:nvPr>
            <p:ph idx="1"/>
          </p:nvPr>
        </p:nvSpPr>
        <p:spPr>
          <a:xfrm>
            <a:off x="1100051" y="4455621"/>
            <a:ext cx="10058400" cy="1143000"/>
          </a:xfrm>
        </p:spPr>
        <p:txBody>
          <a:bodyPr vert="horz" lIns="91440" tIns="45720" rIns="91440" bIns="45720" rtlCol="0">
            <a:normAutofit/>
          </a:bodyPr>
          <a:lstStyle/>
          <a:p>
            <a:pPr marL="0" indent="0">
              <a:buNone/>
            </a:pPr>
            <a:r>
              <a:rPr lang="en-US" sz="3600" cap="all" spc="200" dirty="0">
                <a:solidFill>
                  <a:srgbClr val="FFFFFF"/>
                </a:solidFill>
                <a:latin typeface="+mj-lt"/>
              </a:rPr>
              <a:t>Treating strangers like they are friends</a:t>
            </a:r>
          </a:p>
        </p:txBody>
      </p:sp>
      <p:cxnSp>
        <p:nvCxnSpPr>
          <p:cNvPr id="1052" name="Straight Connector 1051">
            <a:extLst>
              <a:ext uri="{FF2B5EF4-FFF2-40B4-BE49-F238E27FC236}">
                <a16:creationId xmlns:a16="http://schemas.microsoft.com/office/drawing/2014/main" id="{E14BE1C0-923F-4557-952F-150367D02F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054" name="Rectangle 1053">
            <a:extLst>
              <a:ext uri="{FF2B5EF4-FFF2-40B4-BE49-F238E27FC236}">
                <a16:creationId xmlns:a16="http://schemas.microsoft.com/office/drawing/2014/main" id="{BF1A0E2E-CDD4-46BC-BDBB-D276E3467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6" name="Rectangle 1055">
            <a:extLst>
              <a:ext uri="{FF2B5EF4-FFF2-40B4-BE49-F238E27FC236}">
                <a16:creationId xmlns:a16="http://schemas.microsoft.com/office/drawing/2014/main" id="{8F2A5265-B923-4C48-AB84-FC98FD202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00099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81BD-6B11-3CC1-9B40-2D32D2393AC0}"/>
              </a:ext>
            </a:extLst>
          </p:cNvPr>
          <p:cNvSpPr>
            <a:spLocks noGrp="1"/>
          </p:cNvSpPr>
          <p:nvPr>
            <p:ph type="title"/>
          </p:nvPr>
        </p:nvSpPr>
        <p:spPr/>
        <p:txBody>
          <a:bodyPr>
            <a:noAutofit/>
          </a:bodyPr>
          <a:lstStyle/>
          <a:p>
            <a:r>
              <a:rPr lang="en-US" sz="5400" b="1">
                <a:solidFill>
                  <a:schemeClr val="accent2"/>
                </a:solidFill>
                <a:latin typeface="+mn-lt"/>
              </a:rPr>
              <a:t>6 </a:t>
            </a:r>
            <a:r>
              <a:rPr lang="en-US" sz="5400" b="1" dirty="0">
                <a:solidFill>
                  <a:schemeClr val="accent2"/>
                </a:solidFill>
                <a:latin typeface="+mn-lt"/>
              </a:rPr>
              <a:t>Ways to Show Hospitality in Groups</a:t>
            </a:r>
          </a:p>
        </p:txBody>
      </p:sp>
      <p:sp>
        <p:nvSpPr>
          <p:cNvPr id="3" name="Content Placeholder 2">
            <a:extLst>
              <a:ext uri="{FF2B5EF4-FFF2-40B4-BE49-F238E27FC236}">
                <a16:creationId xmlns:a16="http://schemas.microsoft.com/office/drawing/2014/main" id="{9987EEB2-C89E-A7D8-0DE1-34D5B73387CC}"/>
              </a:ext>
            </a:extLst>
          </p:cNvPr>
          <p:cNvSpPr>
            <a:spLocks noGrp="1"/>
          </p:cNvSpPr>
          <p:nvPr>
            <p:ph idx="1"/>
          </p:nvPr>
        </p:nvSpPr>
        <p:spPr>
          <a:xfrm>
            <a:off x="1097279" y="1851102"/>
            <a:ext cx="10812223" cy="4315522"/>
          </a:xfrm>
        </p:spPr>
        <p:txBody>
          <a:bodyPr>
            <a:normAutofit fontScale="77500" lnSpcReduction="20000"/>
          </a:bodyPr>
          <a:lstStyle/>
          <a:p>
            <a:endParaRPr lang="en-US" sz="4000" dirty="0"/>
          </a:p>
          <a:p>
            <a:pPr marL="742950" indent="-742950">
              <a:buFont typeface="+mj-lt"/>
              <a:buAutoNum type="arabicPeriod"/>
            </a:pPr>
            <a:r>
              <a:rPr lang="en-US" sz="5200" dirty="0"/>
              <a:t>Enlist a group host/hostess</a:t>
            </a:r>
          </a:p>
          <a:p>
            <a:pPr marL="742950" indent="-742950">
              <a:buFont typeface="+mj-lt"/>
              <a:buAutoNum type="arabicPeriod"/>
            </a:pPr>
            <a:r>
              <a:rPr lang="en-US" sz="5200" dirty="0"/>
              <a:t>Invite guests to lunch</a:t>
            </a:r>
          </a:p>
          <a:p>
            <a:pPr marL="742950" indent="-742950">
              <a:buFont typeface="+mj-lt"/>
              <a:buAutoNum type="arabicPeriod"/>
            </a:pPr>
            <a:r>
              <a:rPr lang="en-US" sz="5200" dirty="0"/>
              <a:t>Invite guests to all fellowships/fun activities</a:t>
            </a:r>
          </a:p>
          <a:p>
            <a:pPr marL="742950" indent="-742950">
              <a:buFont typeface="+mj-lt"/>
              <a:buAutoNum type="arabicPeriod"/>
            </a:pPr>
            <a:r>
              <a:rPr lang="en-US" sz="5200" dirty="0"/>
              <a:t>Have extra chairs</a:t>
            </a:r>
          </a:p>
          <a:p>
            <a:pPr marL="742950" indent="-742950">
              <a:buFont typeface="+mj-lt"/>
              <a:buAutoNum type="arabicPeriod"/>
            </a:pPr>
            <a:r>
              <a:rPr lang="en-US" sz="5200"/>
              <a:t>Provide guests </a:t>
            </a:r>
            <a:r>
              <a:rPr lang="en-US" sz="5200" dirty="0"/>
              <a:t>a Personal Study Guide</a:t>
            </a:r>
          </a:p>
          <a:p>
            <a:pPr marL="742950" indent="-742950">
              <a:buFont typeface="+mj-lt"/>
              <a:buAutoNum type="arabicPeriod"/>
            </a:pPr>
            <a:r>
              <a:rPr lang="en-US" sz="5200" dirty="0"/>
              <a:t>Wear nametags every Sunday</a:t>
            </a:r>
          </a:p>
        </p:txBody>
      </p:sp>
    </p:spTree>
    <p:extLst>
      <p:ext uri="{BB962C8B-B14F-4D97-AF65-F5344CB8AC3E}">
        <p14:creationId xmlns:p14="http://schemas.microsoft.com/office/powerpoint/2010/main" val="53095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81" name="Rectangle 3080">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83" name="Straight Connector 3082">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29E402-FF38-62B1-726E-512365B08F2D}"/>
              </a:ext>
            </a:extLst>
          </p:cNvPr>
          <p:cNvSpPr>
            <a:spLocks noGrp="1"/>
          </p:cNvSpPr>
          <p:nvPr>
            <p:ph type="title"/>
          </p:nvPr>
        </p:nvSpPr>
        <p:spPr>
          <a:xfrm>
            <a:off x="457200" y="640080"/>
            <a:ext cx="3920836" cy="3978102"/>
          </a:xfrm>
        </p:spPr>
        <p:txBody>
          <a:bodyPr vert="horz" lIns="91440" tIns="45720" rIns="91440" bIns="45720" rtlCol="0" anchor="b">
            <a:normAutofit/>
          </a:bodyPr>
          <a:lstStyle/>
          <a:p>
            <a:pPr algn="r"/>
            <a:r>
              <a:rPr lang="en-US" dirty="0">
                <a:solidFill>
                  <a:srgbClr val="FFFFFF"/>
                </a:solidFill>
              </a:rPr>
              <a:t>This kind is just fine…quick, easy, and inexpensive</a:t>
            </a:r>
          </a:p>
        </p:txBody>
      </p:sp>
      <p:pic>
        <p:nvPicPr>
          <p:cNvPr id="3074" name="Picture 2" descr="four markers on table">
            <a:extLst>
              <a:ext uri="{FF2B5EF4-FFF2-40B4-BE49-F238E27FC236}">
                <a16:creationId xmlns:a16="http://schemas.microsoft.com/office/drawing/2014/main" id="{7C79DB28-5B13-8000-9EC1-A1AF87180FD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02" r="21789" b="-1"/>
          <a:stretch/>
        </p:blipFill>
        <p:spPr bwMode="auto">
          <a:xfrm>
            <a:off x="4639733" y="10"/>
            <a:ext cx="7552266"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45813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normAutofit fontScale="90000"/>
          </a:bodyPr>
          <a:lstStyle/>
          <a:p>
            <a:r>
              <a:rPr lang="en-US" sz="8900" b="1" dirty="0">
                <a:solidFill>
                  <a:schemeClr val="accent1"/>
                </a:solidFill>
                <a:latin typeface="Arial Black" panose="020B0A04020102020204" pitchFamily="34" charset="0"/>
              </a:rPr>
              <a:t>F</a:t>
            </a:r>
            <a:r>
              <a:rPr lang="en-US" dirty="0">
                <a:solidFill>
                  <a:schemeClr val="tx1"/>
                </a:solidFill>
                <a:latin typeface="Arial Black" panose="020B0A04020102020204" pitchFamily="34" charset="0"/>
              </a:rPr>
              <a:t>ORM DEEPER RELATIONSHIPS</a:t>
            </a:r>
            <a:endParaRPr lang="en-US" dirty="0">
              <a:solidFill>
                <a:schemeClr val="tx1"/>
              </a:solidFill>
            </a:endParaRP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913795" y="2146041"/>
            <a:ext cx="10679790" cy="3645159"/>
          </a:xfrm>
        </p:spPr>
        <p:txBody>
          <a:bodyPr>
            <a:normAutofit/>
          </a:bodyPr>
          <a:lstStyle/>
          <a:p>
            <a:pPr marL="36900" indent="0">
              <a:buNone/>
            </a:pPr>
            <a:r>
              <a:rPr lang="en-US" sz="3200" dirty="0">
                <a:solidFill>
                  <a:schemeClr val="tx1"/>
                </a:solidFill>
              </a:rPr>
              <a:t>Chapter 9:  Is the group organized to care for people?</a:t>
            </a:r>
          </a:p>
          <a:p>
            <a:pPr marL="36900" indent="0">
              <a:buNone/>
            </a:pPr>
            <a:r>
              <a:rPr lang="en-US" sz="3200" dirty="0">
                <a:solidFill>
                  <a:schemeClr val="tx1"/>
                </a:solidFill>
              </a:rPr>
              <a:t>Chapter 10:  How balanced are connection and content?</a:t>
            </a:r>
          </a:p>
          <a:p>
            <a:pPr marL="36900" indent="0">
              <a:buNone/>
            </a:pPr>
            <a:r>
              <a:rPr lang="en-US" sz="3200" dirty="0">
                <a:solidFill>
                  <a:schemeClr val="tx1"/>
                </a:solidFill>
              </a:rPr>
              <a:t>Chapter 11:  Do newcomers experience biblical hospitality?</a:t>
            </a:r>
          </a:p>
          <a:p>
            <a:pPr marL="36900" indent="0">
              <a:buNone/>
            </a:pPr>
            <a:r>
              <a:rPr lang="en-US" sz="3200" dirty="0">
                <a:solidFill>
                  <a:schemeClr val="tx1"/>
                </a:solidFill>
              </a:rPr>
              <a:t>Chapter 12:  Are micro-groups strengthening relationships?</a:t>
            </a:r>
          </a:p>
        </p:txBody>
      </p:sp>
    </p:spTree>
    <p:extLst>
      <p:ext uri="{BB962C8B-B14F-4D97-AF65-F5344CB8AC3E}">
        <p14:creationId xmlns:p14="http://schemas.microsoft.com/office/powerpoint/2010/main" val="64163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24007E-BA57-41B2-8C6B-5E99927F2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2" name="Title 1">
            <a:extLst>
              <a:ext uri="{FF2B5EF4-FFF2-40B4-BE49-F238E27FC236}">
                <a16:creationId xmlns:a16="http://schemas.microsoft.com/office/drawing/2014/main" id="{BD0409E1-2D2C-4B0D-8E19-0FA41748653D}"/>
              </a:ext>
            </a:extLst>
          </p:cNvPr>
          <p:cNvSpPr>
            <a:spLocks noGrp="1"/>
          </p:cNvSpPr>
          <p:nvPr>
            <p:ph type="title"/>
          </p:nvPr>
        </p:nvSpPr>
        <p:spPr>
          <a:xfrm>
            <a:off x="4879100" y="1099456"/>
            <a:ext cx="6787035" cy="4625558"/>
          </a:xfrm>
          <a:effectLst/>
        </p:spPr>
        <p:txBody>
          <a:bodyPr vert="horz" lIns="91440" tIns="45720" rIns="91440" bIns="45720" rtlCol="0" anchor="ctr">
            <a:normAutofit/>
          </a:bodyPr>
          <a:lstStyle/>
          <a:p>
            <a:r>
              <a:rPr lang="en-US" sz="5400" dirty="0">
                <a:solidFill>
                  <a:schemeClr val="tx1"/>
                </a:solidFill>
              </a:rPr>
              <a:t>In golf, there’s more than one way to measure success besides the final score.</a:t>
            </a:r>
          </a:p>
        </p:txBody>
      </p:sp>
      <p:sp>
        <p:nvSpPr>
          <p:cNvPr id="20" name="Rectangle 16">
            <a:extLst>
              <a:ext uri="{FF2B5EF4-FFF2-40B4-BE49-F238E27FC236}">
                <a16:creationId xmlns:a16="http://schemas.microsoft.com/office/drawing/2014/main" id="{DE118816-C01D-462E-B0B0-777C21EF6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D463"/>
              </a:solidFill>
              <a:effectLst/>
              <a:uLnTx/>
              <a:uFillTx/>
              <a:latin typeface="Calisto MT" panose="02040603050505030304"/>
              <a:ea typeface="+mn-ea"/>
              <a:cs typeface="+mn-cs"/>
            </a:endParaRPr>
          </a:p>
        </p:txBody>
      </p:sp>
      <p:sp>
        <p:nvSpPr>
          <p:cNvPr id="19" name="Rectangle 18">
            <a:extLst>
              <a:ext uri="{FF2B5EF4-FFF2-40B4-BE49-F238E27FC236}">
                <a16:creationId xmlns:a16="http://schemas.microsoft.com/office/drawing/2014/main" id="{255D0BF7-94F4-4437-A2B2-87BAFF86D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bg2">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pic>
        <p:nvPicPr>
          <p:cNvPr id="3" name="Picture 2" descr="Logo&#10;&#10;Description automatically generated">
            <a:extLst>
              <a:ext uri="{FF2B5EF4-FFF2-40B4-BE49-F238E27FC236}">
                <a16:creationId xmlns:a16="http://schemas.microsoft.com/office/drawing/2014/main" id="{59757D26-C08A-F82E-0F48-58B39649B884}"/>
              </a:ext>
            </a:extLst>
          </p:cNvPr>
          <p:cNvPicPr>
            <a:picLocks noChangeAspect="1"/>
          </p:cNvPicPr>
          <p:nvPr/>
        </p:nvPicPr>
        <p:blipFill>
          <a:blip r:embed="rId2"/>
          <a:stretch>
            <a:fillRect/>
          </a:stretch>
        </p:blipFill>
        <p:spPr>
          <a:xfrm>
            <a:off x="9959007" y="5894493"/>
            <a:ext cx="1589695" cy="460530"/>
          </a:xfrm>
          <a:prstGeom prst="rect">
            <a:avLst/>
          </a:prstGeom>
        </p:spPr>
      </p:pic>
      <p:pic>
        <p:nvPicPr>
          <p:cNvPr id="6" name="Graphic 5" descr="Golf with solid fill">
            <a:extLst>
              <a:ext uri="{FF2B5EF4-FFF2-40B4-BE49-F238E27FC236}">
                <a16:creationId xmlns:a16="http://schemas.microsoft.com/office/drawing/2014/main" id="{B836706F-EB17-35C2-CF40-0F2429959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3769" y="1853890"/>
            <a:ext cx="3150219" cy="3150219"/>
          </a:xfrm>
          <a:prstGeom prst="rect">
            <a:avLst/>
          </a:prstGeom>
        </p:spPr>
      </p:pic>
    </p:spTree>
    <p:extLst>
      <p:ext uri="{BB962C8B-B14F-4D97-AF65-F5344CB8AC3E}">
        <p14:creationId xmlns:p14="http://schemas.microsoft.com/office/powerpoint/2010/main" val="27305172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B16FEB1-D74D-4568-A68F-923456665355}"/>
              </a:ext>
            </a:extLst>
          </p:cNvPr>
          <p:cNvSpPr>
            <a:spLocks noGrp="1"/>
          </p:cNvSpPr>
          <p:nvPr>
            <p:ph type="title"/>
          </p:nvPr>
        </p:nvSpPr>
        <p:spPr>
          <a:xfrm>
            <a:off x="524753" y="3805497"/>
            <a:ext cx="3084844" cy="2103875"/>
          </a:xfrm>
        </p:spPr>
        <p:txBody>
          <a:bodyPr>
            <a:normAutofit fontScale="90000"/>
          </a:bodyPr>
          <a:lstStyle/>
          <a:p>
            <a:pPr>
              <a:buClr>
                <a:schemeClr val="bg1"/>
              </a:buClr>
            </a:pPr>
            <a:r>
              <a:rPr lang="en-US" sz="3600" b="1" dirty="0">
                <a:solidFill>
                  <a:srgbClr val="FFFFFF"/>
                </a:solidFill>
                <a:latin typeface="Arial" panose="020B0604020202020204" pitchFamily="34" charset="0"/>
                <a:cs typeface="Arial" panose="020B0604020202020204" pitchFamily="34" charset="0"/>
              </a:rPr>
              <a:t>Deeper level of relationship</a:t>
            </a:r>
            <a:br>
              <a:rPr lang="en-US" sz="3600" b="1" dirty="0">
                <a:solidFill>
                  <a:srgbClr val="FFFFFF"/>
                </a:solidFill>
                <a:latin typeface="Arial" panose="020B0604020202020204" pitchFamily="34" charset="0"/>
                <a:cs typeface="Arial" panose="020B0604020202020204" pitchFamily="34" charset="0"/>
              </a:rPr>
            </a:br>
            <a:br>
              <a:rPr lang="en-US" sz="3600" b="1" dirty="0">
                <a:solidFill>
                  <a:srgbClr val="FFFFFF"/>
                </a:solidFill>
                <a:latin typeface="Arial" panose="020B0604020202020204" pitchFamily="34" charset="0"/>
                <a:cs typeface="Arial" panose="020B0604020202020204" pitchFamily="34" charset="0"/>
              </a:rPr>
            </a:br>
            <a:br>
              <a:rPr lang="en-US" sz="3600" b="1" dirty="0">
                <a:solidFill>
                  <a:srgbClr val="FFFFFF"/>
                </a:solidFill>
                <a:latin typeface="Arial" panose="020B0604020202020204" pitchFamily="34" charset="0"/>
                <a:cs typeface="Arial" panose="020B0604020202020204" pitchFamily="34" charset="0"/>
              </a:rPr>
            </a:br>
            <a:br>
              <a:rPr lang="en-US" sz="3600" b="1" dirty="0">
                <a:solidFill>
                  <a:srgbClr val="FFFFFF"/>
                </a:solidFill>
                <a:latin typeface="Arial" panose="020B0604020202020204" pitchFamily="34" charset="0"/>
                <a:cs typeface="Arial" panose="020B0604020202020204" pitchFamily="34" charset="0"/>
              </a:rPr>
            </a:br>
            <a:r>
              <a:rPr lang="en-US" sz="3600" b="1" dirty="0">
                <a:solidFill>
                  <a:srgbClr val="FFFFFF"/>
                </a:solidFill>
                <a:latin typeface="Arial" panose="020B0604020202020204" pitchFamily="34" charset="0"/>
                <a:cs typeface="Arial" panose="020B0604020202020204" pitchFamily="34" charset="0"/>
              </a:rPr>
              <a:t>Imitation-based discipleship</a:t>
            </a:r>
            <a:br>
              <a:rPr lang="en-US" sz="3600" b="1" dirty="0">
                <a:solidFill>
                  <a:srgbClr val="FFFFFF"/>
                </a:solidFill>
                <a:latin typeface="Arial" panose="020B0604020202020204" pitchFamily="34" charset="0"/>
                <a:cs typeface="Arial" panose="020B0604020202020204" pitchFamily="34" charset="0"/>
              </a:rPr>
            </a:br>
            <a:br>
              <a:rPr lang="en-US" sz="3600" dirty="0">
                <a:solidFill>
                  <a:srgbClr val="FFFFFF"/>
                </a:solidFill>
              </a:rPr>
            </a:br>
            <a:endParaRPr lang="en-US" sz="3600" dirty="0">
              <a:solidFill>
                <a:srgbClr val="FFFFFF"/>
              </a:solidFill>
            </a:endParaRPr>
          </a:p>
        </p:txBody>
      </p:sp>
      <p:pic>
        <p:nvPicPr>
          <p:cNvPr id="4098" name="Picture 2" descr="woman reading book while sitting on chair">
            <a:extLst>
              <a:ext uri="{FF2B5EF4-FFF2-40B4-BE49-F238E27FC236}">
                <a16:creationId xmlns:a16="http://schemas.microsoft.com/office/drawing/2014/main" id="{1058E70E-EB33-40F2-8EEA-071A8FE9A2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52" r="-1" b="-1"/>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73926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8496-6566-4CCD-817A-48EB3397F5F1}"/>
              </a:ext>
            </a:extLst>
          </p:cNvPr>
          <p:cNvSpPr>
            <a:spLocks noGrp="1"/>
          </p:cNvSpPr>
          <p:nvPr>
            <p:ph type="title"/>
          </p:nvPr>
        </p:nvSpPr>
        <p:spPr>
          <a:xfrm>
            <a:off x="596900" y="751958"/>
            <a:ext cx="6451110" cy="2811050"/>
          </a:xfrm>
        </p:spPr>
        <p:txBody>
          <a:bodyPr>
            <a:normAutofit/>
          </a:bodyPr>
          <a:lstStyle/>
          <a:p>
            <a:pPr algn="ctr"/>
            <a:r>
              <a:rPr lang="en-US" sz="4400" dirty="0">
                <a:solidFill>
                  <a:schemeClr val="accent1"/>
                </a:solidFill>
                <a:latin typeface="Arial Black" panose="020B0A04020102020204" pitchFamily="34" charset="0"/>
              </a:rPr>
              <a:t>All of Lifeway’s Daily Discipleship Guides have a “micro-group” feature</a:t>
            </a:r>
          </a:p>
        </p:txBody>
      </p:sp>
      <p:pic>
        <p:nvPicPr>
          <p:cNvPr id="5" name="Picture 4">
            <a:extLst>
              <a:ext uri="{FF2B5EF4-FFF2-40B4-BE49-F238E27FC236}">
                <a16:creationId xmlns:a16="http://schemas.microsoft.com/office/drawing/2014/main" id="{D7DF1693-5AAE-4938-8AE5-726B2F01944A}"/>
              </a:ext>
            </a:extLst>
          </p:cNvPr>
          <p:cNvPicPr>
            <a:picLocks noChangeAspect="1"/>
          </p:cNvPicPr>
          <p:nvPr/>
        </p:nvPicPr>
        <p:blipFill rotWithShape="1">
          <a:blip r:embed="rId2"/>
          <a:srcRect l="4218" r="3" b="3"/>
          <a:stretch/>
        </p:blipFill>
        <p:spPr>
          <a:xfrm>
            <a:off x="7341734" y="317500"/>
            <a:ext cx="4253366" cy="6223000"/>
          </a:xfrm>
          <a:prstGeom prst="rect">
            <a:avLst/>
          </a:prstGeom>
          <a:ln>
            <a:solidFill>
              <a:schemeClr val="accent1"/>
            </a:solid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ACD36F47-511F-4CF1-B0DD-84F8F93D6D51}"/>
              </a:ext>
            </a:extLst>
          </p:cNvPr>
          <p:cNvSpPr/>
          <p:nvPr/>
        </p:nvSpPr>
        <p:spPr>
          <a:xfrm>
            <a:off x="3712027" y="3768079"/>
            <a:ext cx="3290434" cy="11770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82491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a:xfrm>
            <a:off x="647701" y="1978243"/>
            <a:ext cx="10549218" cy="2412782"/>
          </a:xfrm>
        </p:spPr>
        <p:txBody>
          <a:bodyPr>
            <a:normAutofit/>
          </a:bodyPr>
          <a:lstStyle/>
          <a:p>
            <a:pPr algn="ctr"/>
            <a:r>
              <a:rPr lang="en-US" sz="9600" dirty="0">
                <a:solidFill>
                  <a:schemeClr val="accent1"/>
                </a:solidFill>
                <a:latin typeface="Arial Black" panose="020B0A04020102020204" pitchFamily="34" charset="0"/>
              </a:rPr>
              <a:t>E</a:t>
            </a:r>
            <a:r>
              <a:rPr lang="en-US" sz="6000" dirty="0">
                <a:solidFill>
                  <a:schemeClr val="tx1"/>
                </a:solidFill>
                <a:latin typeface="Arial Black" panose="020B0A04020102020204" pitchFamily="34" charset="0"/>
              </a:rPr>
              <a:t>NGAGE IN ACTS OF SERVICE</a:t>
            </a:r>
          </a:p>
        </p:txBody>
      </p:sp>
      <p:sp>
        <p:nvSpPr>
          <p:cNvPr id="4" name="TextBox 3">
            <a:extLst>
              <a:ext uri="{FF2B5EF4-FFF2-40B4-BE49-F238E27FC236}">
                <a16:creationId xmlns:a16="http://schemas.microsoft.com/office/drawing/2014/main" id="{86EA5417-2ECB-1573-4E40-FA7C5089FA28}"/>
              </a:ext>
            </a:extLst>
          </p:cNvPr>
          <p:cNvSpPr txBox="1"/>
          <p:nvPr/>
        </p:nvSpPr>
        <p:spPr>
          <a:xfrm>
            <a:off x="1927413" y="627529"/>
            <a:ext cx="871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New Scorecard Measurement 4:</a:t>
            </a:r>
          </a:p>
        </p:txBody>
      </p:sp>
    </p:spTree>
    <p:extLst>
      <p:ext uri="{BB962C8B-B14F-4D97-AF65-F5344CB8AC3E}">
        <p14:creationId xmlns:p14="http://schemas.microsoft.com/office/powerpoint/2010/main" val="19531989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a:xfrm>
            <a:off x="1097279" y="286603"/>
            <a:ext cx="10734165" cy="1450757"/>
          </a:xfrm>
        </p:spPr>
        <p:txBody>
          <a:bodyPr>
            <a:normAutofit/>
          </a:bodyPr>
          <a:lstStyle/>
          <a:p>
            <a:r>
              <a:rPr lang="en-US" sz="8000" b="1" dirty="0">
                <a:solidFill>
                  <a:schemeClr val="accent1"/>
                </a:solidFill>
                <a:latin typeface="Arial Black" panose="020B0A04020102020204" pitchFamily="34" charset="0"/>
              </a:rPr>
              <a:t>E</a:t>
            </a:r>
            <a:r>
              <a:rPr lang="en-US" dirty="0">
                <a:solidFill>
                  <a:schemeClr val="tx1"/>
                </a:solidFill>
                <a:latin typeface="Arial Black" panose="020B0A04020102020204" pitchFamily="34" charset="0"/>
              </a:rPr>
              <a:t>NGAGE IN ACTS OF SERVICE</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913794" y="1981200"/>
            <a:ext cx="10839181" cy="3810000"/>
          </a:xfrm>
        </p:spPr>
        <p:txBody>
          <a:bodyPr>
            <a:normAutofit/>
          </a:bodyPr>
          <a:lstStyle/>
          <a:p>
            <a:pPr marL="36900" indent="0">
              <a:buNone/>
            </a:pPr>
            <a:r>
              <a:rPr lang="en-US" sz="3200" dirty="0">
                <a:solidFill>
                  <a:schemeClr val="tx1"/>
                </a:solidFill>
              </a:rPr>
              <a:t>Chapter 13:  Is the group making a difference in the community?</a:t>
            </a:r>
          </a:p>
          <a:p>
            <a:pPr marL="36900" indent="0">
              <a:buNone/>
            </a:pPr>
            <a:endParaRPr lang="en-US" sz="3200" dirty="0">
              <a:solidFill>
                <a:schemeClr val="tx1"/>
              </a:solidFill>
            </a:endParaRPr>
          </a:p>
        </p:txBody>
      </p:sp>
    </p:spTree>
    <p:extLst>
      <p:ext uri="{BB962C8B-B14F-4D97-AF65-F5344CB8AC3E}">
        <p14:creationId xmlns:p14="http://schemas.microsoft.com/office/powerpoint/2010/main" val="18002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07" name="Rectangle 4106">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09" name="Rectangle 4108">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olunteers Needed – GRACE Grapevine">
            <a:extLst>
              <a:ext uri="{FF2B5EF4-FFF2-40B4-BE49-F238E27FC236}">
                <a16:creationId xmlns:a16="http://schemas.microsoft.com/office/drawing/2014/main" id="{D2B825CB-B86D-4CEF-11CD-3CE58E67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173" y="905933"/>
            <a:ext cx="7039286" cy="50397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ACE Grapevine">
            <a:extLst>
              <a:ext uri="{FF2B5EF4-FFF2-40B4-BE49-F238E27FC236}">
                <a16:creationId xmlns:a16="http://schemas.microsoft.com/office/drawing/2014/main" id="{2D56180C-A14B-A120-9802-33DC590E8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91" y="2563270"/>
            <a:ext cx="2987923" cy="127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3233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a:xfrm>
            <a:off x="1097279" y="286603"/>
            <a:ext cx="10734165" cy="1450757"/>
          </a:xfrm>
        </p:spPr>
        <p:txBody>
          <a:bodyPr>
            <a:normAutofit/>
          </a:bodyPr>
          <a:lstStyle/>
          <a:p>
            <a:r>
              <a:rPr lang="en-US" sz="8000" b="1" dirty="0">
                <a:solidFill>
                  <a:schemeClr val="accent1"/>
                </a:solidFill>
                <a:latin typeface="Arial Black" panose="020B0A04020102020204" pitchFamily="34" charset="0"/>
              </a:rPr>
              <a:t>E</a:t>
            </a:r>
            <a:r>
              <a:rPr lang="en-US" dirty="0">
                <a:solidFill>
                  <a:schemeClr val="tx1"/>
                </a:solidFill>
                <a:latin typeface="Arial Black" panose="020B0A04020102020204" pitchFamily="34" charset="0"/>
              </a:rPr>
              <a:t>NGAGE IN ACTS OF SERVICE</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913794" y="1981200"/>
            <a:ext cx="10839181" cy="3810000"/>
          </a:xfrm>
        </p:spPr>
        <p:txBody>
          <a:bodyPr>
            <a:normAutofit/>
          </a:bodyPr>
          <a:lstStyle/>
          <a:p>
            <a:pPr marL="36900" indent="0">
              <a:buNone/>
            </a:pPr>
            <a:r>
              <a:rPr lang="en-US" sz="3200" dirty="0">
                <a:solidFill>
                  <a:schemeClr val="tx1"/>
                </a:solidFill>
              </a:rPr>
              <a:t>Chapter 13:  Is the group making a difference in the community?</a:t>
            </a:r>
          </a:p>
          <a:p>
            <a:pPr marL="36900" indent="0">
              <a:buNone/>
            </a:pPr>
            <a:r>
              <a:rPr lang="en-US" sz="3200" dirty="0">
                <a:solidFill>
                  <a:schemeClr val="tx1"/>
                </a:solidFill>
              </a:rPr>
              <a:t>Chapter 14:  Are group members encouraged to serve in the church?</a:t>
            </a:r>
          </a:p>
          <a:p>
            <a:pPr marL="36900" indent="0">
              <a:buNone/>
            </a:pPr>
            <a:endParaRPr lang="en-US" sz="3200" dirty="0">
              <a:solidFill>
                <a:schemeClr val="tx1"/>
              </a:solidFill>
            </a:endParaRPr>
          </a:p>
        </p:txBody>
      </p:sp>
    </p:spTree>
    <p:extLst>
      <p:ext uri="{BB962C8B-B14F-4D97-AF65-F5344CB8AC3E}">
        <p14:creationId xmlns:p14="http://schemas.microsoft.com/office/powerpoint/2010/main" val="413265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19752" y="230818"/>
            <a:ext cx="7661233" cy="399434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70000"/>
              </a:lnSpc>
              <a:spcBef>
                <a:spcPct val="0"/>
              </a:spcBef>
              <a:spcAft>
                <a:spcPts val="600"/>
              </a:spcAft>
              <a:buClrTx/>
              <a:buSzTx/>
              <a:buFontTx/>
              <a:buNone/>
              <a:tabLst/>
              <a:defRPr/>
            </a:pPr>
            <a:r>
              <a:rPr kumimoji="0" lang="en-US" sz="3200" b="1" i="0" u="none" strike="noStrike" kern="1200" cap="all" spc="800" normalizeH="0" baseline="0" noProof="0" dirty="0">
                <a:ln>
                  <a:noFill/>
                </a:ln>
                <a:solidFill>
                  <a:prstClr val="black"/>
                </a:solidFill>
                <a:effectLst/>
                <a:uLnTx/>
                <a:uFillTx/>
                <a:latin typeface="Calibri" panose="020F0502020204030204"/>
                <a:ea typeface="+mn-ea"/>
                <a:cs typeface="+mn-cs"/>
              </a:rPr>
              <a:t>“The adult Sunday School is not a storehouse,</a:t>
            </a:r>
          </a:p>
          <a:p>
            <a:pPr marL="0" marR="0" lvl="0" indent="0" algn="ctr" defTabSz="914400" rtl="0" eaLnBrk="1" fontAlgn="auto" latinLnBrk="0" hangingPunct="1">
              <a:lnSpc>
                <a:spcPct val="170000"/>
              </a:lnSpc>
              <a:spcBef>
                <a:spcPct val="0"/>
              </a:spcBef>
              <a:spcAft>
                <a:spcPts val="600"/>
              </a:spcAft>
              <a:buClrTx/>
              <a:buSzTx/>
              <a:buFontTx/>
              <a:buNone/>
              <a:tabLst/>
              <a:defRPr/>
            </a:pPr>
            <a:r>
              <a:rPr kumimoji="0" lang="en-US" sz="3200" b="1" i="0" u="none" strike="noStrike" kern="1200" cap="all" spc="800" normalizeH="0" baseline="0" noProof="0" dirty="0">
                <a:ln>
                  <a:noFill/>
                </a:ln>
                <a:solidFill>
                  <a:prstClr val="black"/>
                </a:solidFill>
                <a:effectLst/>
                <a:uLnTx/>
                <a:uFillTx/>
                <a:latin typeface="Calibri" panose="020F0502020204030204"/>
                <a:ea typeface="+mn-ea"/>
                <a:cs typeface="+mn-cs"/>
              </a:rPr>
              <a:t> it is a clearing house.”</a:t>
            </a:r>
          </a:p>
        </p:txBody>
      </p:sp>
      <p:pic>
        <p:nvPicPr>
          <p:cNvPr id="96258" name="Picture 2" descr="http://www.warrenphotographic.co.uk/photography/bigs/36455-Young-Grey-Squirrel-with-pyramid-of-hazel-nuts-white-background.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5000"/>
                    </a14:imgEffect>
                  </a14:imgLayer>
                </a14:imgProps>
              </a:ext>
            </a:extLst>
          </a:blip>
          <a:srcRect l="5193" t="88" r="13375" b="6598"/>
          <a:stretch/>
        </p:blipFill>
        <p:spPr bwMode="auto">
          <a:xfrm>
            <a:off x="211015" y="1712258"/>
            <a:ext cx="4558209" cy="4583439"/>
          </a:xfrm>
          <a:prstGeom prst="rect">
            <a:avLst/>
          </a:prstGeom>
          <a:noFill/>
        </p:spPr>
      </p:pic>
    </p:spTree>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60962" y="781360"/>
            <a:ext cx="1107007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9CB38"/>
                </a:solidFill>
                <a:effectLst/>
                <a:uLnTx/>
                <a:uFillTx/>
                <a:latin typeface="Calibri" panose="020F0502020204030204"/>
                <a:ea typeface="+mn-ea"/>
                <a:cs typeface="Arial" pitchFamily="34" charset="0"/>
              </a:rPr>
              <a:t>The primary source of volunteers for the church are adult Bible study groups</a:t>
            </a:r>
          </a:p>
        </p:txBody>
      </p:sp>
      <p:sp>
        <p:nvSpPr>
          <p:cNvPr id="2" name="TextBox 1">
            <a:extLst>
              <a:ext uri="{FF2B5EF4-FFF2-40B4-BE49-F238E27FC236}">
                <a16:creationId xmlns:a16="http://schemas.microsoft.com/office/drawing/2014/main" id="{D26B7B2D-6E4F-F7BB-B868-C72947B9FBB1}"/>
              </a:ext>
            </a:extLst>
          </p:cNvPr>
          <p:cNvSpPr txBox="1"/>
          <p:nvPr/>
        </p:nvSpPr>
        <p:spPr>
          <a:xfrm>
            <a:off x="1172088" y="4994910"/>
            <a:ext cx="9847824" cy="707886"/>
          </a:xfrm>
          <a:prstGeom prst="rect">
            <a:avLst/>
          </a:prstGeom>
          <a:noFill/>
        </p:spPr>
        <p:txBody>
          <a:bodyPr wrap="none" rtlCol="0">
            <a:spAutoFit/>
          </a:bodyPr>
          <a:lstStyle/>
          <a:p>
            <a:r>
              <a:rPr lang="en-US" sz="4000" dirty="0"/>
              <a:t>Adult group leaders must “realize and release”</a:t>
            </a:r>
          </a:p>
        </p:txBody>
      </p:sp>
    </p:spTree>
  </p:cSld>
  <p:clrMapOvr>
    <a:masterClrMapping/>
  </p:clrMapOvr>
  <p:transition spd="med">
    <p:pull/>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B5A16F-EE4D-86C0-C47E-D8AD128C2747}"/>
              </a:ext>
            </a:extLst>
          </p:cNvPr>
          <p:cNvSpPr>
            <a:spLocks noGrp="1"/>
          </p:cNvSpPr>
          <p:nvPr>
            <p:ph sz="half" idx="2"/>
          </p:nvPr>
        </p:nvSpPr>
        <p:spPr>
          <a:xfrm>
            <a:off x="742950" y="908474"/>
            <a:ext cx="6446520" cy="5606626"/>
          </a:xfrm>
        </p:spPr>
        <p:txBody>
          <a:bodyPr>
            <a:normAutofit fontScale="92500"/>
          </a:bodyPr>
          <a:lstStyle/>
          <a:p>
            <a:r>
              <a:rPr lang="en-US" sz="4400" b="1" dirty="0">
                <a:solidFill>
                  <a:schemeClr val="bg1"/>
                </a:solidFill>
              </a:rPr>
              <a:t>Amos 3:12 </a:t>
            </a:r>
            <a:r>
              <a:rPr lang="en-US" sz="4800" dirty="0">
                <a:solidFill>
                  <a:schemeClr val="bg1">
                    <a:lumMod val="75000"/>
                  </a:schemeClr>
                </a:solidFill>
              </a:rPr>
              <a:t>– “The Lord says:  As the shepherd snatches two legs or a piece of an ear from the lion’s mouth, so the Israelites who live in Samaria will be rescued with only the corner of a bed or the cushion of a couch”</a:t>
            </a:r>
          </a:p>
          <a:p>
            <a:endParaRPr lang="en-US" dirty="0"/>
          </a:p>
        </p:txBody>
      </p:sp>
      <p:pic>
        <p:nvPicPr>
          <p:cNvPr id="5" name="Picture 2" descr="brown lion">
            <a:extLst>
              <a:ext uri="{FF2B5EF4-FFF2-40B4-BE49-F238E27FC236}">
                <a16:creationId xmlns:a16="http://schemas.microsoft.com/office/drawing/2014/main" id="{32ABF348-3DF7-C41B-9AC7-936C09E15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1419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a:xfrm>
            <a:off x="1097279" y="286603"/>
            <a:ext cx="10433081" cy="1450757"/>
          </a:xfrm>
        </p:spPr>
        <p:txBody>
          <a:bodyPr>
            <a:normAutofit fontScale="90000"/>
          </a:bodyPr>
          <a:lstStyle/>
          <a:p>
            <a:r>
              <a:rPr kumimoji="0" lang="en-US" sz="8000" b="1" i="0" u="none" strike="noStrike" kern="1200" cap="none" spc="-50" normalizeH="0" baseline="0" noProof="0" dirty="0">
                <a:ln>
                  <a:noFill/>
                </a:ln>
                <a:solidFill>
                  <a:srgbClr val="99CB38"/>
                </a:solidFill>
                <a:effectLst/>
                <a:uLnTx/>
                <a:uFillTx/>
                <a:latin typeface="Arial Black" panose="020B0A04020102020204" pitchFamily="34" charset="0"/>
                <a:ea typeface="+mj-ea"/>
                <a:cs typeface="+mj-cs"/>
              </a:rPr>
              <a:t>E</a:t>
            </a:r>
            <a:r>
              <a:rPr kumimoji="0" lang="en-US" sz="4800" b="0" i="0" u="none" strike="noStrike" kern="1200" cap="none" spc="-50" normalizeH="0" baseline="0" noProof="0" dirty="0">
                <a:ln>
                  <a:noFill/>
                </a:ln>
                <a:solidFill>
                  <a:prstClr val="black"/>
                </a:solidFill>
                <a:effectLst/>
                <a:uLnTx/>
                <a:uFillTx/>
                <a:latin typeface="Arial Black" panose="020B0A04020102020204" pitchFamily="34" charset="0"/>
                <a:ea typeface="+mj-ea"/>
                <a:cs typeface="+mj-cs"/>
              </a:rPr>
              <a:t>NGAGE IN ACTS OF SERVICE</a:t>
            </a:r>
            <a:endParaRPr lang="en-US" dirty="0">
              <a:solidFill>
                <a:schemeClr val="tx1"/>
              </a:solidFill>
            </a:endParaRP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913794" y="2183363"/>
            <a:ext cx="10839181" cy="3607837"/>
          </a:xfrm>
        </p:spPr>
        <p:txBody>
          <a:bodyPr>
            <a:normAutofit/>
          </a:bodyPr>
          <a:lstStyle/>
          <a:p>
            <a:pPr marL="36900" indent="0">
              <a:buNone/>
            </a:pPr>
            <a:r>
              <a:rPr lang="en-US" sz="3200" dirty="0">
                <a:solidFill>
                  <a:schemeClr val="tx1"/>
                </a:solidFill>
              </a:rPr>
              <a:t>Chapter 13:  Is the group making a difference in the community?</a:t>
            </a:r>
          </a:p>
          <a:p>
            <a:pPr marL="36900" indent="0">
              <a:buNone/>
            </a:pPr>
            <a:r>
              <a:rPr lang="en-US" sz="3200" dirty="0">
                <a:solidFill>
                  <a:schemeClr val="tx1"/>
                </a:solidFill>
              </a:rPr>
              <a:t>Chapter 14:  Are group members encouraged to serve in the church?</a:t>
            </a:r>
          </a:p>
          <a:p>
            <a:pPr marL="36900" indent="0">
              <a:buNone/>
            </a:pPr>
            <a:r>
              <a:rPr lang="en-US" sz="3200" dirty="0">
                <a:solidFill>
                  <a:schemeClr val="tx1"/>
                </a:solidFill>
              </a:rPr>
              <a:t>Chapter 15:  Do people serve on the group’s leadership team?</a:t>
            </a:r>
          </a:p>
        </p:txBody>
      </p:sp>
    </p:spTree>
    <p:extLst>
      <p:ext uri="{BB962C8B-B14F-4D97-AF65-F5344CB8AC3E}">
        <p14:creationId xmlns:p14="http://schemas.microsoft.com/office/powerpoint/2010/main" val="20859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09E1-2D2C-4B0D-8E19-0FA41748653D}"/>
              </a:ext>
            </a:extLst>
          </p:cNvPr>
          <p:cNvSpPr>
            <a:spLocks noGrp="1"/>
          </p:cNvSpPr>
          <p:nvPr>
            <p:ph type="title"/>
          </p:nvPr>
        </p:nvSpPr>
        <p:spPr>
          <a:xfrm>
            <a:off x="492369" y="609600"/>
            <a:ext cx="11254154" cy="3916218"/>
          </a:xfrm>
        </p:spPr>
        <p:txBody>
          <a:bodyPr>
            <a:normAutofit fontScale="90000"/>
          </a:bodyPr>
          <a:lstStyle/>
          <a:p>
            <a:br>
              <a:rPr lang="en-US" sz="6600" dirty="0">
                <a:solidFill>
                  <a:srgbClr val="72D430"/>
                </a:solidFill>
              </a:rPr>
            </a:br>
            <a:br>
              <a:rPr lang="en-US" sz="6600" dirty="0">
                <a:solidFill>
                  <a:srgbClr val="72D430"/>
                </a:solidFill>
              </a:rPr>
            </a:br>
            <a:r>
              <a:rPr lang="en-US" sz="7300" b="1" dirty="0">
                <a:solidFill>
                  <a:srgbClr val="72D430"/>
                </a:solidFill>
              </a:rPr>
              <a:t>In Bible study, there’s more than one way to measure ministry success than attendance</a:t>
            </a:r>
            <a:endParaRPr lang="en-US" sz="6600" b="1" dirty="0">
              <a:solidFill>
                <a:srgbClr val="72D430"/>
              </a:solidFill>
            </a:endParaRPr>
          </a:p>
        </p:txBody>
      </p:sp>
      <p:pic>
        <p:nvPicPr>
          <p:cNvPr id="4" name="Picture 3" descr="Logo&#10;&#10;Description automatically generated">
            <a:extLst>
              <a:ext uri="{FF2B5EF4-FFF2-40B4-BE49-F238E27FC236}">
                <a16:creationId xmlns:a16="http://schemas.microsoft.com/office/drawing/2014/main" id="{104D2888-3298-1044-7BF5-4AAD2869ED22}"/>
              </a:ext>
            </a:extLst>
          </p:cNvPr>
          <p:cNvPicPr>
            <a:picLocks noChangeAspect="1"/>
          </p:cNvPicPr>
          <p:nvPr/>
        </p:nvPicPr>
        <p:blipFill>
          <a:blip r:embed="rId2"/>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13341413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A8C2E-B36F-52E2-A3D8-C0B3BCCB632F}"/>
              </a:ext>
            </a:extLst>
          </p:cNvPr>
          <p:cNvSpPr>
            <a:spLocks noGrp="1"/>
          </p:cNvSpPr>
          <p:nvPr>
            <p:ph type="title"/>
          </p:nvPr>
        </p:nvSpPr>
        <p:spPr/>
        <p:txBody>
          <a:bodyPr/>
          <a:lstStyle/>
          <a:p>
            <a:r>
              <a:rPr lang="en-US" dirty="0">
                <a:latin typeface="Arial Black" panose="020B0A04020102020204" pitchFamily="34" charset="0"/>
              </a:rPr>
              <a:t>Class leadership roles</a:t>
            </a:r>
          </a:p>
        </p:txBody>
      </p:sp>
      <p:sp>
        <p:nvSpPr>
          <p:cNvPr id="3" name="Content Placeholder 2">
            <a:extLst>
              <a:ext uri="{FF2B5EF4-FFF2-40B4-BE49-F238E27FC236}">
                <a16:creationId xmlns:a16="http://schemas.microsoft.com/office/drawing/2014/main" id="{EF3AAA4D-4D80-68CD-5309-BD1B3E6B5791}"/>
              </a:ext>
            </a:extLst>
          </p:cNvPr>
          <p:cNvSpPr>
            <a:spLocks noGrp="1"/>
          </p:cNvSpPr>
          <p:nvPr>
            <p:ph idx="1"/>
          </p:nvPr>
        </p:nvSpPr>
        <p:spPr/>
        <p:txBody>
          <a:bodyPr>
            <a:normAutofit/>
          </a:bodyPr>
          <a:lstStyle/>
          <a:p>
            <a:pPr marL="457200" indent="-457200">
              <a:buFont typeface="+mj-lt"/>
              <a:buAutoNum type="arabicPeriod"/>
            </a:pPr>
            <a:r>
              <a:rPr lang="en-US" sz="4400" dirty="0"/>
              <a:t> Teacher</a:t>
            </a:r>
          </a:p>
          <a:p>
            <a:pPr marL="457200" indent="-457200">
              <a:buFont typeface="+mj-lt"/>
              <a:buAutoNum type="arabicPeriod"/>
            </a:pPr>
            <a:r>
              <a:rPr lang="en-US" sz="4400" dirty="0"/>
              <a:t> Director</a:t>
            </a:r>
          </a:p>
          <a:p>
            <a:pPr marL="457200" indent="-457200">
              <a:buFont typeface="+mj-lt"/>
              <a:buAutoNum type="arabicPeriod"/>
            </a:pPr>
            <a:r>
              <a:rPr lang="en-US" sz="4400" dirty="0"/>
              <a:t> Greeter(s)</a:t>
            </a:r>
          </a:p>
          <a:p>
            <a:pPr marL="457200" indent="-457200">
              <a:buFont typeface="+mj-lt"/>
              <a:buAutoNum type="arabicPeriod"/>
            </a:pPr>
            <a:r>
              <a:rPr lang="en-US" sz="4400" dirty="0"/>
              <a:t> Prayer leader</a:t>
            </a:r>
          </a:p>
        </p:txBody>
      </p:sp>
    </p:spTree>
    <p:extLst>
      <p:ext uri="{BB962C8B-B14F-4D97-AF65-F5344CB8AC3E}">
        <p14:creationId xmlns:p14="http://schemas.microsoft.com/office/powerpoint/2010/main" val="13154369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A8C2E-B36F-52E2-A3D8-C0B3BCCB632F}"/>
              </a:ext>
            </a:extLst>
          </p:cNvPr>
          <p:cNvSpPr>
            <a:spLocks noGrp="1"/>
          </p:cNvSpPr>
          <p:nvPr>
            <p:ph type="title"/>
          </p:nvPr>
        </p:nvSpPr>
        <p:spPr/>
        <p:txBody>
          <a:bodyPr/>
          <a:lstStyle/>
          <a:p>
            <a:r>
              <a:rPr lang="en-US" dirty="0">
                <a:latin typeface="Arial Black" panose="020B0A04020102020204" pitchFamily="34" charset="0"/>
              </a:rPr>
              <a:t>Class leadership roles</a:t>
            </a:r>
          </a:p>
        </p:txBody>
      </p:sp>
      <p:sp>
        <p:nvSpPr>
          <p:cNvPr id="3" name="Content Placeholder 2">
            <a:extLst>
              <a:ext uri="{FF2B5EF4-FFF2-40B4-BE49-F238E27FC236}">
                <a16:creationId xmlns:a16="http://schemas.microsoft.com/office/drawing/2014/main" id="{EF3AAA4D-4D80-68CD-5309-BD1B3E6B5791}"/>
              </a:ext>
            </a:extLst>
          </p:cNvPr>
          <p:cNvSpPr>
            <a:spLocks noGrp="1"/>
          </p:cNvSpPr>
          <p:nvPr>
            <p:ph idx="1"/>
          </p:nvPr>
        </p:nvSpPr>
        <p:spPr/>
        <p:txBody>
          <a:bodyPr>
            <a:normAutofit/>
          </a:bodyPr>
          <a:lstStyle/>
          <a:p>
            <a:pPr marL="742950" indent="-742950">
              <a:buFont typeface="+mj-lt"/>
              <a:buAutoNum type="arabicPeriod" startAt="5"/>
            </a:pPr>
            <a:r>
              <a:rPr lang="en-US" sz="4400" dirty="0"/>
              <a:t>Fellowship leader</a:t>
            </a:r>
          </a:p>
          <a:p>
            <a:pPr marL="742950" indent="-742950">
              <a:buFont typeface="+mj-lt"/>
              <a:buAutoNum type="arabicPeriod" startAt="5"/>
            </a:pPr>
            <a:r>
              <a:rPr lang="en-US" sz="4400" dirty="0"/>
              <a:t>Ministry leader</a:t>
            </a:r>
          </a:p>
          <a:p>
            <a:pPr marL="742950" indent="-742950">
              <a:buFont typeface="+mj-lt"/>
              <a:buAutoNum type="arabicPeriod" startAt="5"/>
            </a:pPr>
            <a:r>
              <a:rPr lang="en-US" sz="4400" dirty="0"/>
              <a:t>Outreach leader</a:t>
            </a:r>
          </a:p>
          <a:p>
            <a:pPr marL="742950" indent="-742950">
              <a:buFont typeface="+mj-lt"/>
              <a:buAutoNum type="arabicPeriod" startAt="5"/>
            </a:pPr>
            <a:r>
              <a:rPr lang="en-US" sz="4400" dirty="0"/>
              <a:t>Care group leader(s)</a:t>
            </a:r>
          </a:p>
        </p:txBody>
      </p:sp>
    </p:spTree>
    <p:extLst>
      <p:ext uri="{BB962C8B-B14F-4D97-AF65-F5344CB8AC3E}">
        <p14:creationId xmlns:p14="http://schemas.microsoft.com/office/powerpoint/2010/main" val="60221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a:xfrm>
            <a:off x="1097280" y="286603"/>
            <a:ext cx="10555744" cy="1450757"/>
          </a:xfrm>
        </p:spPr>
        <p:txBody>
          <a:bodyPr>
            <a:normAutofit/>
          </a:bodyPr>
          <a:lstStyle/>
          <a:p>
            <a:r>
              <a:rPr kumimoji="0" lang="en-US" sz="8000" b="1" i="0" u="none" strike="noStrike" kern="1200" cap="none" spc="-50" normalizeH="0" baseline="0" noProof="0" dirty="0">
                <a:ln>
                  <a:noFill/>
                </a:ln>
                <a:solidFill>
                  <a:srgbClr val="99CB38"/>
                </a:solidFill>
                <a:effectLst/>
                <a:uLnTx/>
                <a:uFillTx/>
                <a:latin typeface="Arial Black" panose="020B0A04020102020204" pitchFamily="34" charset="0"/>
                <a:ea typeface="+mj-ea"/>
                <a:cs typeface="+mj-cs"/>
              </a:rPr>
              <a:t>E</a:t>
            </a:r>
            <a:r>
              <a:rPr kumimoji="0" lang="en-US" sz="4800" b="0" i="0" u="none" strike="noStrike" kern="1200" cap="none" spc="-50" normalizeH="0" baseline="0" noProof="0" dirty="0">
                <a:ln>
                  <a:noFill/>
                </a:ln>
                <a:solidFill>
                  <a:prstClr val="black"/>
                </a:solidFill>
                <a:effectLst/>
                <a:uLnTx/>
                <a:uFillTx/>
                <a:latin typeface="Arial Black" panose="020B0A04020102020204" pitchFamily="34" charset="0"/>
                <a:ea typeface="+mj-ea"/>
                <a:cs typeface="+mj-cs"/>
              </a:rPr>
              <a:t>NGAGE IN ACTS OF SERVICE</a:t>
            </a:r>
            <a:endParaRPr lang="en-US" dirty="0">
              <a:solidFill>
                <a:schemeClr val="tx1"/>
              </a:solidFill>
            </a:endParaRP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913794" y="2183363"/>
            <a:ext cx="10839181" cy="3607837"/>
          </a:xfrm>
        </p:spPr>
        <p:txBody>
          <a:bodyPr>
            <a:normAutofit/>
          </a:bodyPr>
          <a:lstStyle/>
          <a:p>
            <a:pPr marL="36900" indent="0">
              <a:buNone/>
            </a:pPr>
            <a:r>
              <a:rPr lang="en-US" sz="3200" dirty="0">
                <a:solidFill>
                  <a:schemeClr val="tx1"/>
                </a:solidFill>
              </a:rPr>
              <a:t>Chapter 13:  Is the group making a difference in the community?</a:t>
            </a:r>
          </a:p>
          <a:p>
            <a:pPr marL="36900" indent="0">
              <a:buNone/>
            </a:pPr>
            <a:r>
              <a:rPr lang="en-US" sz="3200" dirty="0">
                <a:solidFill>
                  <a:schemeClr val="tx1"/>
                </a:solidFill>
              </a:rPr>
              <a:t>Chapter 14:  Are group members encouraged to serve in the church?</a:t>
            </a:r>
          </a:p>
          <a:p>
            <a:pPr marL="36900" indent="0">
              <a:buNone/>
            </a:pPr>
            <a:r>
              <a:rPr lang="en-US" sz="3200" dirty="0">
                <a:solidFill>
                  <a:schemeClr val="tx1"/>
                </a:solidFill>
              </a:rPr>
              <a:t>Chapter 15:  Do people serve on the group’s leadership team?</a:t>
            </a:r>
          </a:p>
          <a:p>
            <a:pPr marL="36900" indent="0">
              <a:buNone/>
            </a:pPr>
            <a:r>
              <a:rPr lang="en-US" sz="3200" dirty="0">
                <a:solidFill>
                  <a:schemeClr val="tx1"/>
                </a:solidFill>
              </a:rPr>
              <a:t>Chapter 16:  Does the encourage and pray for the pastor and staff?</a:t>
            </a:r>
          </a:p>
        </p:txBody>
      </p:sp>
    </p:spTree>
    <p:extLst>
      <p:ext uri="{BB962C8B-B14F-4D97-AF65-F5344CB8AC3E}">
        <p14:creationId xmlns:p14="http://schemas.microsoft.com/office/powerpoint/2010/main" val="23456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 name="Rectangle 4115">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18" name="Rectangle 4117">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20" name="Straight Connector 4119">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22" name="Rectangle 4121">
            <a:extLst>
              <a:ext uri="{FF2B5EF4-FFF2-40B4-BE49-F238E27FC236}">
                <a16:creationId xmlns:a16="http://schemas.microsoft.com/office/drawing/2014/main" id="{A890680B-907B-4E8E-ABD3-3CC671237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Free Person Sitting On A Chair Holding Book Stock Photo">
            <a:extLst>
              <a:ext uri="{FF2B5EF4-FFF2-40B4-BE49-F238E27FC236}">
                <a16:creationId xmlns:a16="http://schemas.microsoft.com/office/drawing/2014/main" id="{5ECCBA26-7B40-A3B5-9BFC-137B284AEE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81" r="-2" b="-2"/>
          <a:stretch/>
        </p:blipFill>
        <p:spPr bwMode="auto">
          <a:xfrm>
            <a:off x="633999" y="640080"/>
            <a:ext cx="6275667" cy="5577840"/>
          </a:xfrm>
          <a:prstGeom prst="rect">
            <a:avLst/>
          </a:prstGeom>
          <a:noFill/>
          <a:extLst>
            <a:ext uri="{909E8E84-426E-40DD-AFC4-6F175D3DCCD1}">
              <a14:hiddenFill xmlns:a14="http://schemas.microsoft.com/office/drawing/2010/main">
                <a:solidFill>
                  <a:srgbClr val="FFFFFF"/>
                </a:solidFill>
              </a14:hiddenFill>
            </a:ext>
          </a:extLst>
        </p:spPr>
      </p:pic>
      <p:sp>
        <p:nvSpPr>
          <p:cNvPr id="4124" name="Rectangle 4123">
            <a:extLst>
              <a:ext uri="{FF2B5EF4-FFF2-40B4-BE49-F238E27FC236}">
                <a16:creationId xmlns:a16="http://schemas.microsoft.com/office/drawing/2014/main" id="{0F2233B3-E160-497D-A235-E4E777046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0AAB97F-29A9-E7B0-1597-6E5D74305592}"/>
              </a:ext>
            </a:extLst>
          </p:cNvPr>
          <p:cNvSpPr>
            <a:spLocks noGrp="1"/>
          </p:cNvSpPr>
          <p:nvPr>
            <p:ph type="title"/>
          </p:nvPr>
        </p:nvSpPr>
        <p:spPr>
          <a:xfrm>
            <a:off x="7835931" y="1194295"/>
            <a:ext cx="4137891" cy="4144563"/>
          </a:xfrm>
        </p:spPr>
        <p:txBody>
          <a:bodyPr vert="horz" lIns="91440" tIns="45720" rIns="91440" bIns="45720" rtlCol="0" anchor="b">
            <a:normAutofit/>
          </a:bodyPr>
          <a:lstStyle/>
          <a:p>
            <a:pPr algn="ctr"/>
            <a:r>
              <a:rPr lang="en-US" dirty="0">
                <a:solidFill>
                  <a:srgbClr val="FFFFFF"/>
                </a:solidFill>
                <a:latin typeface="Arial" panose="020B0604020202020204" pitchFamily="34" charset="0"/>
                <a:cs typeface="Arial" panose="020B0604020202020204" pitchFamily="34" charset="0"/>
              </a:rPr>
              <a:t>Our pastors and staff leaders need our ongoing prayers and support</a:t>
            </a:r>
          </a:p>
        </p:txBody>
      </p:sp>
      <p:sp>
        <p:nvSpPr>
          <p:cNvPr id="4126" name="Rectangle 4125">
            <a:extLst>
              <a:ext uri="{FF2B5EF4-FFF2-40B4-BE49-F238E27FC236}">
                <a16:creationId xmlns:a16="http://schemas.microsoft.com/office/drawing/2014/main" id="{62B327D4-10F3-4B36-91A7-591DF561B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50796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75C4-47F1-498B-8238-A06ACB2D71A5}"/>
              </a:ext>
            </a:extLst>
          </p:cNvPr>
          <p:cNvSpPr>
            <a:spLocks noGrp="1"/>
          </p:cNvSpPr>
          <p:nvPr>
            <p:ph type="title"/>
          </p:nvPr>
        </p:nvSpPr>
        <p:spPr>
          <a:xfrm>
            <a:off x="447963" y="1495102"/>
            <a:ext cx="11296073" cy="1161473"/>
          </a:xfrm>
        </p:spPr>
        <p:txBody>
          <a:bodyPr>
            <a:noAutofit/>
          </a:bodyPr>
          <a:lstStyle/>
          <a:p>
            <a:pPr algn="l"/>
            <a:r>
              <a:rPr lang="en-US" sz="5400" b="1" dirty="0">
                <a:solidFill>
                  <a:schemeClr val="accent1">
                    <a:lumMod val="75000"/>
                  </a:schemeClr>
                </a:solidFill>
                <a:latin typeface="Arial" panose="020B0604020202020204" pitchFamily="34" charset="0"/>
                <a:cs typeface="Arial" panose="020B0604020202020204" pitchFamily="34" charset="0"/>
              </a:rPr>
              <a:t>L</a:t>
            </a:r>
            <a:r>
              <a:rPr lang="en-US" sz="5400" b="1" dirty="0">
                <a:latin typeface="Arial" panose="020B0604020202020204" pitchFamily="34" charset="0"/>
                <a:cs typeface="Arial" panose="020B0604020202020204" pitchFamily="34" charset="0"/>
              </a:rPr>
              <a:t>earn &amp; obey God’s Word</a:t>
            </a:r>
            <a:br>
              <a:rPr lang="en-US" sz="5400" b="1" dirty="0">
                <a:latin typeface="Arial" panose="020B0604020202020204" pitchFamily="34" charset="0"/>
                <a:cs typeface="Arial" panose="020B0604020202020204" pitchFamily="34" charset="0"/>
              </a:rPr>
            </a:br>
            <a:r>
              <a:rPr lang="en-US" sz="5400" b="1" dirty="0">
                <a:solidFill>
                  <a:schemeClr val="accent1">
                    <a:lumMod val="75000"/>
                  </a:schemeClr>
                </a:solidFill>
                <a:latin typeface="Arial" panose="020B0604020202020204" pitchFamily="34" charset="0"/>
                <a:cs typeface="Arial" panose="020B0604020202020204" pitchFamily="34" charset="0"/>
              </a:rPr>
              <a:t>I</a:t>
            </a:r>
            <a:r>
              <a:rPr lang="en-US" sz="5400" b="1" dirty="0">
                <a:latin typeface="Arial" panose="020B0604020202020204" pitchFamily="34" charset="0"/>
                <a:cs typeface="Arial" panose="020B0604020202020204" pitchFamily="34" charset="0"/>
              </a:rPr>
              <a:t>nvite others to become disciples</a:t>
            </a:r>
            <a:br>
              <a:rPr lang="en-US" sz="5400" b="1" dirty="0">
                <a:latin typeface="Arial" panose="020B0604020202020204" pitchFamily="34" charset="0"/>
                <a:cs typeface="Arial" panose="020B0604020202020204" pitchFamily="34" charset="0"/>
              </a:rPr>
            </a:br>
            <a:r>
              <a:rPr lang="en-US" sz="5400" b="1" dirty="0">
                <a:solidFill>
                  <a:schemeClr val="accent1">
                    <a:lumMod val="75000"/>
                  </a:schemeClr>
                </a:solidFill>
                <a:latin typeface="Arial" panose="020B0604020202020204" pitchFamily="34" charset="0"/>
                <a:cs typeface="Arial" panose="020B0604020202020204" pitchFamily="34" charset="0"/>
              </a:rPr>
              <a:t>F</a:t>
            </a:r>
            <a:r>
              <a:rPr lang="en-US" sz="5400" b="1" dirty="0">
                <a:latin typeface="Arial" panose="020B0604020202020204" pitchFamily="34" charset="0"/>
                <a:cs typeface="Arial" panose="020B0604020202020204" pitchFamily="34" charset="0"/>
              </a:rPr>
              <a:t>orm deeper relationships</a:t>
            </a:r>
            <a:br>
              <a:rPr lang="en-US" sz="5400" b="1" dirty="0">
                <a:latin typeface="Arial" panose="020B0604020202020204" pitchFamily="34" charset="0"/>
                <a:cs typeface="Arial" panose="020B0604020202020204" pitchFamily="34" charset="0"/>
              </a:rPr>
            </a:br>
            <a:r>
              <a:rPr lang="en-US" sz="5400" b="1" dirty="0">
                <a:solidFill>
                  <a:schemeClr val="accent1">
                    <a:lumMod val="75000"/>
                  </a:schemeClr>
                </a:solidFill>
                <a:latin typeface="Arial" panose="020B0604020202020204" pitchFamily="34" charset="0"/>
                <a:cs typeface="Arial" panose="020B0604020202020204" pitchFamily="34" charset="0"/>
              </a:rPr>
              <a:t>E</a:t>
            </a:r>
            <a:r>
              <a:rPr lang="en-US" sz="5400" b="1" dirty="0">
                <a:latin typeface="Arial" panose="020B0604020202020204" pitchFamily="34" charset="0"/>
                <a:cs typeface="Arial" panose="020B0604020202020204" pitchFamily="34" charset="0"/>
              </a:rPr>
              <a:t>ngage in acts of service</a:t>
            </a:r>
          </a:p>
        </p:txBody>
      </p:sp>
      <p:pic>
        <p:nvPicPr>
          <p:cNvPr id="7" name="Content Placeholder 6" descr="A picture containing graphical user interface&#10;&#10;Description automatically generated">
            <a:extLst>
              <a:ext uri="{FF2B5EF4-FFF2-40B4-BE49-F238E27FC236}">
                <a16:creationId xmlns:a16="http://schemas.microsoft.com/office/drawing/2014/main" id="{5A2D1A08-0266-45AE-863B-5B42DD700E15}"/>
              </a:ext>
            </a:extLst>
          </p:cNvPr>
          <p:cNvPicPr>
            <a:picLocks noChangeAspect="1"/>
          </p:cNvPicPr>
          <p:nvPr/>
        </p:nvPicPr>
        <p:blipFill>
          <a:blip r:embed="rId3"/>
          <a:stretch>
            <a:fillRect/>
          </a:stretch>
        </p:blipFill>
        <p:spPr>
          <a:xfrm>
            <a:off x="9286489" y="3081300"/>
            <a:ext cx="2231256" cy="3459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07414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7170" name="Picture 2" descr="wall clock with 9:41 display">
            <a:extLst>
              <a:ext uri="{FF2B5EF4-FFF2-40B4-BE49-F238E27FC236}">
                <a16:creationId xmlns:a16="http://schemas.microsoft.com/office/drawing/2014/main" id="{2FDE6D85-07CA-45C3-91B6-169836E3A58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880" r="9092" b="22972"/>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D1A1CE3-9CC4-4957-941C-C31DD6D8C45B}"/>
              </a:ext>
            </a:extLst>
          </p:cNvPr>
          <p:cNvSpPr>
            <a:spLocks noGrp="1"/>
          </p:cNvSpPr>
          <p:nvPr>
            <p:ph type="title"/>
          </p:nvPr>
        </p:nvSpPr>
        <p:spPr>
          <a:xfrm>
            <a:off x="244186" y="2929509"/>
            <a:ext cx="3361953" cy="2470488"/>
          </a:xfrm>
        </p:spPr>
        <p:txBody>
          <a:bodyPr vert="horz" lIns="91440" tIns="45720" rIns="91440" bIns="45720" rtlCol="0" anchor="b">
            <a:noAutofit/>
          </a:bodyPr>
          <a:lstStyle/>
          <a:p>
            <a:pPr algn="ctr"/>
            <a:br>
              <a:rPr lang="en-US" sz="4000" spc="-100" dirty="0">
                <a:solidFill>
                  <a:schemeClr val="tx1"/>
                </a:solidFill>
              </a:rPr>
            </a:br>
            <a:r>
              <a:rPr lang="en-US" sz="4000" i="1" spc="-100" dirty="0">
                <a:solidFill>
                  <a:schemeClr val="tx1"/>
                </a:solidFill>
              </a:rPr>
              <a:t>In a post-COVID world, group ministry must be more than 9AM to noon on Sundays</a:t>
            </a:r>
          </a:p>
        </p:txBody>
      </p:sp>
      <p:pic>
        <p:nvPicPr>
          <p:cNvPr id="3" name="Picture 2" descr="Logo&#10;&#10;Description automatically generated">
            <a:extLst>
              <a:ext uri="{FF2B5EF4-FFF2-40B4-BE49-F238E27FC236}">
                <a16:creationId xmlns:a16="http://schemas.microsoft.com/office/drawing/2014/main" id="{EBAE5F25-130F-74BF-56CE-38731DECCC08}"/>
              </a:ext>
            </a:extLst>
          </p:cNvPr>
          <p:cNvPicPr>
            <a:picLocks noChangeAspect="1"/>
          </p:cNvPicPr>
          <p:nvPr/>
        </p:nvPicPr>
        <p:blipFill>
          <a:blip r:embed="rId3"/>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2058353182"/>
      </p:ext>
    </p:extLst>
  </p:cSld>
  <p:clrMapOvr>
    <a:overrideClrMapping bg1="dk1" tx1="lt1" bg2="dk2" tx2="lt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A97CC077-C9DA-2139-EA9C-CD19E9D0A76B}"/>
              </a:ext>
            </a:extLst>
          </p:cNvPr>
          <p:cNvPicPr>
            <a:picLocks noChangeAspect="1"/>
          </p:cNvPicPr>
          <p:nvPr/>
        </p:nvPicPr>
        <p:blipFill>
          <a:blip r:embed="rId2"/>
          <a:stretch>
            <a:fillRect/>
          </a:stretch>
        </p:blipFill>
        <p:spPr>
          <a:xfrm>
            <a:off x="6996383" y="609600"/>
            <a:ext cx="3803871" cy="5832602"/>
          </a:xfrm>
          <a:prstGeom prst="rect">
            <a:avLst/>
          </a:prstGeom>
          <a:ln>
            <a:solidFill>
              <a:schemeClr val="tx1">
                <a:lumMod val="65000"/>
                <a:lumOff val="35000"/>
              </a:schemeClr>
            </a:solidFill>
          </a:ln>
        </p:spPr>
      </p:pic>
      <p:pic>
        <p:nvPicPr>
          <p:cNvPr id="5" name="Content Placeholder 4" descr="Text&#10;&#10;Description automatically generated">
            <a:extLst>
              <a:ext uri="{FF2B5EF4-FFF2-40B4-BE49-F238E27FC236}">
                <a16:creationId xmlns:a16="http://schemas.microsoft.com/office/drawing/2014/main" id="{BCF43A1A-5487-66AC-36AB-0AB45573B60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39675" y="609600"/>
            <a:ext cx="3750868" cy="5832602"/>
          </a:xfrm>
          <a:prstGeom prst="rect">
            <a:avLst/>
          </a:prstGeom>
        </p:spPr>
      </p:pic>
    </p:spTree>
    <p:extLst>
      <p:ext uri="{BB962C8B-B14F-4D97-AF65-F5344CB8AC3E}">
        <p14:creationId xmlns:p14="http://schemas.microsoft.com/office/powerpoint/2010/main" val="26011015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ont, poster, logo&#10;&#10;Description automatically generated">
            <a:extLst>
              <a:ext uri="{FF2B5EF4-FFF2-40B4-BE49-F238E27FC236}">
                <a16:creationId xmlns:a16="http://schemas.microsoft.com/office/drawing/2014/main" id="{DB6ED928-9589-559F-1E0E-07754FBB4B0F}"/>
              </a:ext>
            </a:extLst>
          </p:cNvPr>
          <p:cNvPicPr>
            <a:picLocks noChangeAspect="1"/>
          </p:cNvPicPr>
          <p:nvPr/>
        </p:nvPicPr>
        <p:blipFill>
          <a:blip r:embed="rId2"/>
          <a:stretch>
            <a:fillRect/>
          </a:stretch>
        </p:blipFill>
        <p:spPr>
          <a:xfrm>
            <a:off x="3261360" y="342900"/>
            <a:ext cx="5463540" cy="5463540"/>
          </a:xfrm>
          <a:prstGeom prst="rect">
            <a:avLst/>
          </a:prstGeom>
        </p:spPr>
      </p:pic>
      <p:sp>
        <p:nvSpPr>
          <p:cNvPr id="8" name="TextBox 7">
            <a:extLst>
              <a:ext uri="{FF2B5EF4-FFF2-40B4-BE49-F238E27FC236}">
                <a16:creationId xmlns:a16="http://schemas.microsoft.com/office/drawing/2014/main" id="{E1566230-5A13-48C8-AB82-563765AC5E19}"/>
              </a:ext>
            </a:extLst>
          </p:cNvPr>
          <p:cNvSpPr txBox="1"/>
          <p:nvPr/>
        </p:nvSpPr>
        <p:spPr>
          <a:xfrm>
            <a:off x="2900349" y="5806440"/>
            <a:ext cx="6391301" cy="769441"/>
          </a:xfrm>
          <a:prstGeom prst="rect">
            <a:avLst/>
          </a:prstGeom>
          <a:noFill/>
        </p:spPr>
        <p:txBody>
          <a:bodyPr wrap="none" rtlCol="0">
            <a:spAutoFit/>
          </a:bodyPr>
          <a:lstStyle/>
          <a:p>
            <a:r>
              <a:rPr lang="en-US" sz="4400" dirty="0"/>
              <a:t>lifeway.com/</a:t>
            </a:r>
            <a:r>
              <a:rPr lang="en-US" sz="4400" dirty="0" err="1"/>
              <a:t>dmcpodcast</a:t>
            </a:r>
            <a:endParaRPr lang="en-US" sz="4400" dirty="0"/>
          </a:p>
        </p:txBody>
      </p:sp>
    </p:spTree>
    <p:extLst>
      <p:ext uri="{BB962C8B-B14F-4D97-AF65-F5344CB8AC3E}">
        <p14:creationId xmlns:p14="http://schemas.microsoft.com/office/powerpoint/2010/main" val="7748391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6DA0-8B63-D0B3-8CD8-4F7CC2526DB7}"/>
              </a:ext>
            </a:extLst>
          </p:cNvPr>
          <p:cNvSpPr>
            <a:spLocks noGrp="1"/>
          </p:cNvSpPr>
          <p:nvPr>
            <p:ph type="title"/>
          </p:nvPr>
        </p:nvSpPr>
        <p:spPr>
          <a:xfrm>
            <a:off x="913795" y="320792"/>
            <a:ext cx="10353762" cy="970450"/>
          </a:xfrm>
        </p:spPr>
        <p:txBody>
          <a:bodyPr/>
          <a:lstStyle/>
          <a:p>
            <a:r>
              <a:rPr lang="en-US" dirty="0">
                <a:latin typeface="Arial Black" panose="020B0A04020102020204" pitchFamily="34" charset="0"/>
              </a:rPr>
              <a:t>kenbraddy.com</a:t>
            </a:r>
          </a:p>
        </p:txBody>
      </p:sp>
      <p:pic>
        <p:nvPicPr>
          <p:cNvPr id="5" name="Picture 4">
            <a:extLst>
              <a:ext uri="{FF2B5EF4-FFF2-40B4-BE49-F238E27FC236}">
                <a16:creationId xmlns:a16="http://schemas.microsoft.com/office/drawing/2014/main" id="{DAC371C1-F4D3-1F59-2D9F-F84FBE013B6B}"/>
              </a:ext>
            </a:extLst>
          </p:cNvPr>
          <p:cNvPicPr>
            <a:picLocks noChangeAspect="1"/>
          </p:cNvPicPr>
          <p:nvPr/>
        </p:nvPicPr>
        <p:blipFill>
          <a:blip r:embed="rId2"/>
          <a:stretch>
            <a:fillRect/>
          </a:stretch>
        </p:blipFill>
        <p:spPr>
          <a:xfrm>
            <a:off x="1977862" y="1438311"/>
            <a:ext cx="8225627" cy="5419689"/>
          </a:xfrm>
          <a:prstGeom prst="rect">
            <a:avLst/>
          </a:prstGeom>
        </p:spPr>
      </p:pic>
    </p:spTree>
    <p:extLst>
      <p:ext uri="{BB962C8B-B14F-4D97-AF65-F5344CB8AC3E}">
        <p14:creationId xmlns:p14="http://schemas.microsoft.com/office/powerpoint/2010/main" val="160169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2D9AB-B5CA-6890-BA2C-3D6D1A30A3E5}"/>
              </a:ext>
            </a:extLst>
          </p:cNvPr>
          <p:cNvSpPr>
            <a:spLocks noGrp="1"/>
          </p:cNvSpPr>
          <p:nvPr>
            <p:ph idx="1"/>
          </p:nvPr>
        </p:nvSpPr>
        <p:spPr>
          <a:xfrm>
            <a:off x="5397189" y="624469"/>
            <a:ext cx="6356196" cy="5698272"/>
          </a:xfrm>
        </p:spPr>
        <p:txBody>
          <a:bodyPr>
            <a:normAutofit/>
          </a:bodyPr>
          <a:lstStyle/>
          <a:p>
            <a:pPr marL="36900" indent="0">
              <a:buNone/>
            </a:pPr>
            <a:r>
              <a:rPr lang="en-US" sz="4000" b="1" dirty="0">
                <a:latin typeface="Arial" panose="020B0604020202020204" pitchFamily="34" charset="0"/>
                <a:cs typeface="Arial" panose="020B0604020202020204" pitchFamily="34" charset="0"/>
              </a:rPr>
              <a:t>“We can’t measure discipleship by how many people are in small groups, or how many are in our classes…”</a:t>
            </a:r>
          </a:p>
          <a:p>
            <a:endParaRPr lang="en-US" sz="4000" b="1" dirty="0">
              <a:latin typeface="Arial" panose="020B0604020202020204" pitchFamily="34" charset="0"/>
              <a:cs typeface="Arial" panose="020B0604020202020204" pitchFamily="34" charset="0"/>
            </a:endParaRPr>
          </a:p>
          <a:p>
            <a:pPr marL="36900" indent="0">
              <a:buNone/>
            </a:pPr>
            <a:r>
              <a:rPr lang="en-US" sz="4000" b="1" dirty="0">
                <a:latin typeface="Arial" panose="020B0604020202020204" pitchFamily="34" charset="0"/>
                <a:cs typeface="Arial" panose="020B0604020202020204" pitchFamily="34" charset="0"/>
              </a:rPr>
              <a:t>p.22</a:t>
            </a:r>
          </a:p>
        </p:txBody>
      </p:sp>
      <p:pic>
        <p:nvPicPr>
          <p:cNvPr id="1026" name="Picture 2" descr="Review: 'Deep Discipleship' by J. T. English">
            <a:extLst>
              <a:ext uri="{FF2B5EF4-FFF2-40B4-BE49-F238E27FC236}">
                <a16:creationId xmlns:a16="http://schemas.microsoft.com/office/drawing/2014/main" id="{601BFF83-3320-896F-8DE2-B1AA52F49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795" y="385656"/>
            <a:ext cx="3914078" cy="6086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Logo&#10;&#10;Description automatically generated">
            <a:extLst>
              <a:ext uri="{FF2B5EF4-FFF2-40B4-BE49-F238E27FC236}">
                <a16:creationId xmlns:a16="http://schemas.microsoft.com/office/drawing/2014/main" id="{E678CFA6-A0E7-18C3-8405-20B3AFEC3682}"/>
              </a:ext>
            </a:extLst>
          </p:cNvPr>
          <p:cNvPicPr>
            <a:picLocks noChangeAspect="1"/>
          </p:cNvPicPr>
          <p:nvPr/>
        </p:nvPicPr>
        <p:blipFill>
          <a:blip r:embed="rId3"/>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259753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75C4-47F1-498B-8238-A06ACB2D71A5}"/>
              </a:ext>
            </a:extLst>
          </p:cNvPr>
          <p:cNvSpPr>
            <a:spLocks noGrp="1"/>
          </p:cNvSpPr>
          <p:nvPr>
            <p:ph type="title"/>
          </p:nvPr>
        </p:nvSpPr>
        <p:spPr>
          <a:xfrm>
            <a:off x="5324077" y="2533303"/>
            <a:ext cx="6165959" cy="970450"/>
          </a:xfrm>
        </p:spPr>
        <p:txBody>
          <a:bodyPr>
            <a:noAutofit/>
          </a:bodyPr>
          <a:lstStyle/>
          <a:p>
            <a:r>
              <a:rPr lang="en-US" sz="6000" dirty="0">
                <a:latin typeface="Arial" panose="020B0604020202020204" pitchFamily="34" charset="0"/>
                <a:cs typeface="Arial" panose="020B0604020202020204" pitchFamily="34" charset="0"/>
              </a:rPr>
              <a:t>4 Essential Tasks </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for Groups</a:t>
            </a:r>
          </a:p>
        </p:txBody>
      </p:sp>
      <p:pic>
        <p:nvPicPr>
          <p:cNvPr id="7" name="Content Placeholder 6" descr="A picture containing graphical user interface&#10;&#10;Description automatically generated">
            <a:extLst>
              <a:ext uri="{FF2B5EF4-FFF2-40B4-BE49-F238E27FC236}">
                <a16:creationId xmlns:a16="http://schemas.microsoft.com/office/drawing/2014/main" id="{5A2D1A08-0266-45AE-863B-5B42DD700E15}"/>
              </a:ext>
            </a:extLst>
          </p:cNvPr>
          <p:cNvPicPr>
            <a:picLocks noChangeAspect="1"/>
          </p:cNvPicPr>
          <p:nvPr/>
        </p:nvPicPr>
        <p:blipFill>
          <a:blip r:embed="rId3"/>
          <a:stretch>
            <a:fillRect/>
          </a:stretch>
        </p:blipFill>
        <p:spPr>
          <a:xfrm>
            <a:off x="613543" y="318450"/>
            <a:ext cx="3875455" cy="6008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Logo&#10;&#10;Description automatically generated">
            <a:extLst>
              <a:ext uri="{FF2B5EF4-FFF2-40B4-BE49-F238E27FC236}">
                <a16:creationId xmlns:a16="http://schemas.microsoft.com/office/drawing/2014/main" id="{9E212A3F-E8CE-EAA6-E8F5-725B12C6A229}"/>
              </a:ext>
            </a:extLst>
          </p:cNvPr>
          <p:cNvPicPr>
            <a:picLocks noChangeAspect="1"/>
          </p:cNvPicPr>
          <p:nvPr/>
        </p:nvPicPr>
        <p:blipFill>
          <a:blip r:embed="rId4"/>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3093187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9E6A-2054-77E3-7F52-C65B534DDA31}"/>
              </a:ext>
            </a:extLst>
          </p:cNvPr>
          <p:cNvSpPr>
            <a:spLocks noGrp="1"/>
          </p:cNvSpPr>
          <p:nvPr>
            <p:ph type="title"/>
          </p:nvPr>
        </p:nvSpPr>
        <p:spPr>
          <a:xfrm>
            <a:off x="919119" y="388536"/>
            <a:ext cx="10353762" cy="970450"/>
          </a:xfrm>
        </p:spPr>
        <p:txBody>
          <a:bodyPr/>
          <a:lstStyle/>
          <a:p>
            <a:r>
              <a:rPr lang="en-US" dirty="0">
                <a:highlight>
                  <a:srgbClr val="008000"/>
                </a:highlight>
              </a:rPr>
              <a:t>We’re really talking about “clarifying the win”</a:t>
            </a:r>
          </a:p>
        </p:txBody>
      </p:sp>
      <p:sp>
        <p:nvSpPr>
          <p:cNvPr id="3" name="Content Placeholder 2">
            <a:extLst>
              <a:ext uri="{FF2B5EF4-FFF2-40B4-BE49-F238E27FC236}">
                <a16:creationId xmlns:a16="http://schemas.microsoft.com/office/drawing/2014/main" id="{A5B0465D-0DDA-5631-82AA-03C1B5F5DC7F}"/>
              </a:ext>
            </a:extLst>
          </p:cNvPr>
          <p:cNvSpPr>
            <a:spLocks noGrp="1"/>
          </p:cNvSpPr>
          <p:nvPr>
            <p:ph idx="1"/>
          </p:nvPr>
        </p:nvSpPr>
        <p:spPr>
          <a:xfrm>
            <a:off x="582804" y="1567543"/>
            <a:ext cx="11033091" cy="5054321"/>
          </a:xfrm>
        </p:spPr>
        <p:txBody>
          <a:bodyPr>
            <a:normAutofit fontScale="77500" lnSpcReduction="20000"/>
          </a:bodyPr>
          <a:lstStyle/>
          <a:p>
            <a:pPr marL="0" marR="0" indent="0">
              <a:lnSpc>
                <a:spcPct val="115000"/>
              </a:lnSpc>
              <a:spcBef>
                <a:spcPts val="0"/>
              </a:spcBef>
              <a:spcAft>
                <a:spcPts val="0"/>
              </a:spcAft>
              <a:buNone/>
            </a:pPr>
            <a:r>
              <a:rPr lang="en-US" sz="4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“Clarifying the win simply means communicating to your team what is really important, what really matters. The best way to leverage the collective power of your team is to make sure that everyone knows what it means to “score.”</a:t>
            </a:r>
          </a:p>
          <a:p>
            <a:pPr marL="0" marR="0" indent="0">
              <a:lnSpc>
                <a:spcPct val="115000"/>
              </a:lnSpc>
              <a:spcBef>
                <a:spcPts val="0"/>
              </a:spcBef>
              <a:spcAft>
                <a:spcPts val="0"/>
              </a:spcAft>
              <a:buNone/>
            </a:pPr>
            <a:endParaRPr lang="en-US" sz="4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4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the win is unclear, you may force those in leadership roles to define winning in their own terms.  If you don’t define winning for your ministry leaders, they will define it for themselves.”</a:t>
            </a:r>
          </a:p>
          <a:p>
            <a:pPr marL="0" marR="0" indent="0">
              <a:lnSpc>
                <a:spcPct val="115000"/>
              </a:lnSpc>
              <a:spcBef>
                <a:spcPts val="0"/>
              </a:spcBef>
              <a:spcAft>
                <a:spcPts val="0"/>
              </a:spcAft>
              <a:buNone/>
            </a:pPr>
            <a:endParaRPr lang="en-US" sz="4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4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t>
            </a:r>
            <a:r>
              <a:rPr lang="en-US" sz="41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Seven Practices of Effective Ministry</a:t>
            </a:r>
            <a:endParaRPr lang="en-US" sz="4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665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25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oy reading Holy Bible while lying on bed">
            <a:extLst>
              <a:ext uri="{FF2B5EF4-FFF2-40B4-BE49-F238E27FC236}">
                <a16:creationId xmlns:a16="http://schemas.microsoft.com/office/drawing/2014/main" id="{2D3A5427-1D53-490F-7447-E41DA35F373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23409"/>
            <a:ext cx="12192000" cy="69048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83914" y="0"/>
            <a:ext cx="11285036" cy="1158770"/>
          </a:xfrm>
        </p:spPr>
        <p:txBody>
          <a:bodyPr>
            <a:normAutofit/>
          </a:bodyPr>
          <a:lstStyle/>
          <a:p>
            <a:pPr algn="ctr"/>
            <a:r>
              <a:rPr lang="en-US" b="1" dirty="0">
                <a:solidFill>
                  <a:schemeClr val="tx1"/>
                </a:solidFill>
              </a:rPr>
              <a:t>Scorecard Measurement #1</a:t>
            </a:r>
          </a:p>
        </p:txBody>
      </p:sp>
      <p:sp>
        <p:nvSpPr>
          <p:cNvPr id="3" name="Title 1">
            <a:extLst>
              <a:ext uri="{FF2B5EF4-FFF2-40B4-BE49-F238E27FC236}">
                <a16:creationId xmlns:a16="http://schemas.microsoft.com/office/drawing/2014/main" id="{DB7085B7-5D90-C718-00D7-0A2A89487BA3}"/>
              </a:ext>
            </a:extLst>
          </p:cNvPr>
          <p:cNvSpPr txBox="1">
            <a:spLocks/>
          </p:cNvSpPr>
          <p:nvPr/>
        </p:nvSpPr>
        <p:spPr>
          <a:xfrm>
            <a:off x="947627" y="5745018"/>
            <a:ext cx="10296745" cy="1034079"/>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bg1"/>
                </a:solidFill>
                <a:latin typeface="Arial" panose="020B0604020202020204" pitchFamily="34" charset="0"/>
                <a:cs typeface="Arial" panose="020B0604020202020204" pitchFamily="34" charset="0"/>
              </a:rPr>
              <a:t>Learn &amp; Obey God’s Word</a:t>
            </a:r>
          </a:p>
        </p:txBody>
      </p:sp>
    </p:spTree>
    <p:extLst>
      <p:ext uri="{BB962C8B-B14F-4D97-AF65-F5344CB8AC3E}">
        <p14:creationId xmlns:p14="http://schemas.microsoft.com/office/powerpoint/2010/main" val="243881122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29A736-B126-75C7-F8C0-6F0E18F84D96}"/>
              </a:ext>
            </a:extLst>
          </p:cNvPr>
          <p:cNvSpPr>
            <a:spLocks noGrp="1"/>
          </p:cNvSpPr>
          <p:nvPr>
            <p:ph sz="half" idx="2"/>
          </p:nvPr>
        </p:nvSpPr>
        <p:spPr>
          <a:xfrm>
            <a:off x="4876801" y="628073"/>
            <a:ext cx="6779490" cy="5413290"/>
          </a:xfrm>
        </p:spPr>
        <p:txBody>
          <a:bodyPr>
            <a:normAutofit fontScale="55000" lnSpcReduction="20000"/>
          </a:bodyPr>
          <a:lstStyle/>
          <a:p>
            <a:pPr marL="0" indent="0">
              <a:buNone/>
            </a:pPr>
            <a:r>
              <a:rPr lang="en-US" sz="6700" dirty="0">
                <a:solidFill>
                  <a:schemeClr val="tx1"/>
                </a:solidFill>
                <a:latin typeface="Calibri" panose="020F0502020204030204" pitchFamily="34" charset="0"/>
                <a:cs typeface="Calibri" panose="020F0502020204030204" pitchFamily="34" charset="0"/>
              </a:rPr>
              <a:t>“Community is indispensable to discipleship, but community isn’t discipleship...it is not enough to connect people to community, it must be community that is committed to learning the way of Jesus together...”</a:t>
            </a:r>
          </a:p>
          <a:p>
            <a:pPr marL="0" indent="0">
              <a:buNone/>
            </a:pPr>
            <a:endParaRPr lang="en-US" sz="3600" dirty="0">
              <a:solidFill>
                <a:schemeClr val="tx1"/>
              </a:solidFill>
            </a:endParaRPr>
          </a:p>
          <a:p>
            <a:pPr marL="0" indent="0">
              <a:buNone/>
            </a:pPr>
            <a:r>
              <a:rPr lang="en-US" sz="3600" dirty="0">
                <a:solidFill>
                  <a:schemeClr val="tx1"/>
                </a:solidFill>
              </a:rPr>
              <a:t>p.83</a:t>
            </a:r>
          </a:p>
        </p:txBody>
      </p:sp>
      <p:pic>
        <p:nvPicPr>
          <p:cNvPr id="2050" name="Picture 2" descr="Review: 'Deep Discipleship' by J. T. English">
            <a:extLst>
              <a:ext uri="{FF2B5EF4-FFF2-40B4-BE49-F238E27FC236}">
                <a16:creationId xmlns:a16="http://schemas.microsoft.com/office/drawing/2014/main" id="{AE37A2B8-F6F8-F494-8510-20D2B6AC0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378717"/>
            <a:ext cx="3923002" cy="6100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Logo&#10;&#10;Description automatically generated">
            <a:extLst>
              <a:ext uri="{FF2B5EF4-FFF2-40B4-BE49-F238E27FC236}">
                <a16:creationId xmlns:a16="http://schemas.microsoft.com/office/drawing/2014/main" id="{3A64ADAF-87CD-0718-8C93-0870A8DC424D}"/>
              </a:ext>
            </a:extLst>
          </p:cNvPr>
          <p:cNvPicPr>
            <a:picLocks noChangeAspect="1"/>
          </p:cNvPicPr>
          <p:nvPr/>
        </p:nvPicPr>
        <p:blipFill>
          <a:blip r:embed="rId3"/>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135843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7D38-5756-97D8-3C98-DAC4304BBFD5}"/>
              </a:ext>
            </a:extLst>
          </p:cNvPr>
          <p:cNvSpPr>
            <a:spLocks noGrp="1"/>
          </p:cNvSpPr>
          <p:nvPr>
            <p:ph type="title"/>
          </p:nvPr>
        </p:nvSpPr>
        <p:spPr/>
        <p:txBody>
          <a:bodyPr/>
          <a:lstStyle/>
          <a:p>
            <a:pPr algn="ctr"/>
            <a:r>
              <a:rPr lang="en-US" dirty="0"/>
              <a:t>Which of these icons best represents your church’s group ministry?</a:t>
            </a:r>
          </a:p>
        </p:txBody>
      </p:sp>
      <p:pic>
        <p:nvPicPr>
          <p:cNvPr id="1028" name="Picture 4" descr="Cruise ship icon, simple style 14625813 Vector Art at Vecteezy">
            <a:extLst>
              <a:ext uri="{FF2B5EF4-FFF2-40B4-BE49-F238E27FC236}">
                <a16:creationId xmlns:a16="http://schemas.microsoft.com/office/drawing/2014/main" id="{396FBE6D-8092-8959-BC5A-FE7FEB3112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75" b="20475"/>
          <a:stretch/>
        </p:blipFill>
        <p:spPr bwMode="auto">
          <a:xfrm>
            <a:off x="2438018" y="1799026"/>
            <a:ext cx="2682012" cy="1583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nk Icon Graphic by marco.livolsi2014 · Creative Fabrica">
            <a:extLst>
              <a:ext uri="{FF2B5EF4-FFF2-40B4-BE49-F238E27FC236}">
                <a16:creationId xmlns:a16="http://schemas.microsoft.com/office/drawing/2014/main" id="{5D24E781-E105-5E5E-9A80-726FADC20E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92" t="21083" r="6039" b="19683"/>
          <a:stretch/>
        </p:blipFill>
        <p:spPr bwMode="auto">
          <a:xfrm>
            <a:off x="958775" y="5120641"/>
            <a:ext cx="2429884" cy="1088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rry go round Icon - Free PNG &amp; SVG 710611 - Noun Project">
            <a:extLst>
              <a:ext uri="{FF2B5EF4-FFF2-40B4-BE49-F238E27FC236}">
                <a16:creationId xmlns:a16="http://schemas.microsoft.com/office/drawing/2014/main" id="{1FBE80AE-B6B2-A222-F95B-7BB21307F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68" y="3035431"/>
            <a:ext cx="2128240" cy="21282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ghter Jet Icon Vector Art, Icons, and Graphics for Free Download">
            <a:extLst>
              <a:ext uri="{FF2B5EF4-FFF2-40B4-BE49-F238E27FC236}">
                <a16:creationId xmlns:a16="http://schemas.microsoft.com/office/drawing/2014/main" id="{ABD4F608-8BC1-8322-9177-3C34B96BE1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469" b="14755"/>
          <a:stretch/>
        </p:blipFill>
        <p:spPr bwMode="auto">
          <a:xfrm>
            <a:off x="5210456" y="1987475"/>
            <a:ext cx="2109394" cy="1450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ncrete mixer truck icon Royalty Free Vector Image">
            <a:extLst>
              <a:ext uri="{FF2B5EF4-FFF2-40B4-BE49-F238E27FC236}">
                <a16:creationId xmlns:a16="http://schemas.microsoft.com/office/drawing/2014/main" id="{775BBD89-490A-5C3B-5348-CB8682FAC9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976"/>
          <a:stretch/>
        </p:blipFill>
        <p:spPr bwMode="auto">
          <a:xfrm>
            <a:off x="3020858" y="3429000"/>
            <a:ext cx="2027337" cy="13436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80+ Free Bus-Symbol &amp; Bus Images - Pixabay">
            <a:extLst>
              <a:ext uri="{FF2B5EF4-FFF2-40B4-BE49-F238E27FC236}">
                <a16:creationId xmlns:a16="http://schemas.microsoft.com/office/drawing/2014/main" id="{97CEB6D5-5BDF-A3B6-3BAB-8C54EC714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2111" y="2041004"/>
            <a:ext cx="2458642" cy="12293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icycle Icon - Free PNG &amp; SVG 75592 - Noun Project">
            <a:extLst>
              <a:ext uri="{FF2B5EF4-FFF2-40B4-BE49-F238E27FC236}">
                <a16:creationId xmlns:a16="http://schemas.microsoft.com/office/drawing/2014/main" id="{6A867499-5D48-2C6C-6675-B60661A217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9806" y="4818910"/>
            <a:ext cx="139065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ownload ROCKET Free PNG transparent image and clipart">
            <a:extLst>
              <a:ext uri="{FF2B5EF4-FFF2-40B4-BE49-F238E27FC236}">
                <a16:creationId xmlns:a16="http://schemas.microsoft.com/office/drawing/2014/main" id="{8D03081D-F9D0-136D-70CA-8FAD28B5C3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3277" y="2256192"/>
            <a:ext cx="1390651" cy="13906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ocking Horse Icon - Free PNG &amp; SVG 1394 - Noun Project">
            <a:extLst>
              <a:ext uri="{FF2B5EF4-FFF2-40B4-BE49-F238E27FC236}">
                <a16:creationId xmlns:a16="http://schemas.microsoft.com/office/drawing/2014/main" id="{7E68D7E4-245E-B0D9-B62F-74FD9F90E3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0896" y="3472816"/>
            <a:ext cx="139065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eam train icon png - Clip Art Library">
            <a:extLst>
              <a:ext uri="{FF2B5EF4-FFF2-40B4-BE49-F238E27FC236}">
                <a16:creationId xmlns:a16="http://schemas.microsoft.com/office/drawing/2014/main" id="{DE45CBFB-FC39-1862-B4D7-78497D5CE5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41939" y="4442171"/>
            <a:ext cx="1820787" cy="163640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t Air Balloon - Air Balloon Icon Png Transparent PNG - 718x980 - Free  Download on NicePNG">
            <a:extLst>
              <a:ext uri="{FF2B5EF4-FFF2-40B4-BE49-F238E27FC236}">
                <a16:creationId xmlns:a16="http://schemas.microsoft.com/office/drawing/2014/main" id="{FDCD7382-3966-357F-D6C4-8599E22A062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8376175" y="4799578"/>
            <a:ext cx="1128712" cy="145901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elicopter Icon - Free PNG &amp; SVG 36542 - Noun Project">
            <a:extLst>
              <a:ext uri="{FF2B5EF4-FFF2-40B4-BE49-F238E27FC236}">
                <a16:creationId xmlns:a16="http://schemas.microsoft.com/office/drawing/2014/main" id="{09018F19-A6B2-7BDA-10B5-DC35D4CDCE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8936" y="4561735"/>
            <a:ext cx="2009662" cy="20096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amper Van Silhouette Icon PNG Transparent Background, Free Download #13541  - FreeIconsPNG">
            <a:extLst>
              <a:ext uri="{FF2B5EF4-FFF2-40B4-BE49-F238E27FC236}">
                <a16:creationId xmlns:a16="http://schemas.microsoft.com/office/drawing/2014/main" id="{6AFE65FC-2759-771A-86B7-9771EEF209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2111" y="2673406"/>
            <a:ext cx="2854883" cy="285488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Motorcycle side view. Black sport bike icon">
            <a:extLst>
              <a:ext uri="{FF2B5EF4-FFF2-40B4-BE49-F238E27FC236}">
                <a16:creationId xmlns:a16="http://schemas.microsoft.com/office/drawing/2014/main" id="{0E2FE540-2B48-7739-1B7D-101AF847DA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3600" y="1973371"/>
            <a:ext cx="2046877" cy="136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15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a:xfrm>
            <a:off x="1097279" y="286603"/>
            <a:ext cx="10457411" cy="1450757"/>
          </a:xfrm>
        </p:spPr>
        <p:txBody>
          <a:bodyPr>
            <a:normAutofit fontScale="90000"/>
          </a:bodyPr>
          <a:lstStyle/>
          <a:p>
            <a:r>
              <a:rPr lang="en-US" sz="8000" b="1" dirty="0">
                <a:solidFill>
                  <a:schemeClr val="accent1"/>
                </a:solidFill>
                <a:latin typeface="Arial" panose="020B0604020202020204" pitchFamily="34" charset="0"/>
                <a:cs typeface="Arial" panose="020B0604020202020204" pitchFamily="34" charset="0"/>
              </a:rPr>
              <a:t>L</a:t>
            </a:r>
            <a:r>
              <a:rPr lang="en-US" sz="5400" b="1" dirty="0">
                <a:solidFill>
                  <a:schemeClr val="tx1"/>
                </a:solidFill>
                <a:latin typeface="Arial" panose="020B0604020202020204" pitchFamily="34" charset="0"/>
                <a:cs typeface="Arial" panose="020B0604020202020204" pitchFamily="34" charset="0"/>
              </a:rPr>
              <a:t>EARN AND OBEY GOD’S WORD</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1097279" y="1845734"/>
            <a:ext cx="10605193" cy="4023360"/>
          </a:xfrm>
        </p:spPr>
        <p:txBody>
          <a:bodyPr>
            <a:normAutofit/>
          </a:bodyPr>
          <a:lstStyle/>
          <a:p>
            <a:pPr marL="36900" indent="0">
              <a:buNone/>
            </a:pPr>
            <a:r>
              <a:rPr lang="en-US" sz="3600" b="1" dirty="0">
                <a:solidFill>
                  <a:schemeClr val="tx1"/>
                </a:solidFill>
              </a:rPr>
              <a:t>Chapter 1</a:t>
            </a:r>
            <a:r>
              <a:rPr lang="en-US" sz="3600" dirty="0">
                <a:solidFill>
                  <a:schemeClr val="tx1"/>
                </a:solidFill>
              </a:rPr>
              <a:t>:  Are group members maturing as disciples?</a:t>
            </a:r>
          </a:p>
          <a:p>
            <a:pPr marL="36900" indent="0">
              <a:buNone/>
            </a:pPr>
            <a:endParaRPr lang="en-US" sz="3600" dirty="0">
              <a:solidFill>
                <a:schemeClr val="tx1"/>
              </a:solidFill>
            </a:endParaRPr>
          </a:p>
        </p:txBody>
      </p:sp>
    </p:spTree>
    <p:extLst>
      <p:ext uri="{BB962C8B-B14F-4D97-AF65-F5344CB8AC3E}">
        <p14:creationId xmlns:p14="http://schemas.microsoft.com/office/powerpoint/2010/main" val="587108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6188" y="535021"/>
            <a:ext cx="4348264" cy="4542817"/>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uLnTx/>
                <a:uFillTx/>
                <a:latin typeface="Arial" panose="020B0604020202020204" pitchFamily="34" charset="0"/>
                <a:cs typeface="Arial" panose="020B0604020202020204" pitchFamily="34" charset="0"/>
              </a:rPr>
              <a:t>One word is used over and over to describe the life of discipleship in both the Old &amp; New Testaments…</a:t>
            </a:r>
          </a:p>
        </p:txBody>
      </p:sp>
      <p:pic>
        <p:nvPicPr>
          <p:cNvPr id="191490" name="Picture 2" descr="Brown Book Page"/>
          <p:cNvPicPr>
            <a:picLocks noChangeAspect="1" noChangeArrowheads="1"/>
          </p:cNvPicPr>
          <p:nvPr/>
        </p:nvPicPr>
        <p:blipFill rotWithShape="1">
          <a:blip r:embed="rId3"/>
          <a:srcRect l="6199" r="20435" b="-1"/>
          <a:stretch/>
        </p:blipFill>
        <p:spPr bwMode="auto">
          <a:xfrm>
            <a:off x="4654297" y="10"/>
            <a:ext cx="7537704" cy="685799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3249-F0CD-46CF-8A78-915384258CFB}"/>
              </a:ext>
            </a:extLst>
          </p:cNvPr>
          <p:cNvSpPr>
            <a:spLocks noGrp="1"/>
          </p:cNvSpPr>
          <p:nvPr>
            <p:ph type="title"/>
          </p:nvPr>
        </p:nvSpPr>
        <p:spPr>
          <a:xfrm>
            <a:off x="619029" y="259977"/>
            <a:ext cx="3449524" cy="1313468"/>
          </a:xfrm>
        </p:spPr>
        <p:txBody>
          <a:bodyPr anchor="b">
            <a:normAutofit/>
          </a:bodyPr>
          <a:lstStyle/>
          <a:p>
            <a:pPr algn="ctr"/>
            <a:r>
              <a:rPr lang="en-US" sz="8000" b="1" dirty="0">
                <a:solidFill>
                  <a:schemeClr val="tx1"/>
                </a:solidFill>
                <a:latin typeface="Arial" panose="020B0604020202020204" pitchFamily="34" charset="0"/>
                <a:cs typeface="Arial" panose="020B0604020202020204" pitchFamily="34" charset="0"/>
              </a:rPr>
              <a:t>WALK</a:t>
            </a:r>
            <a:endParaRPr lang="en-US" sz="6000" b="1"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92A7995-B159-4779-B6F9-9BCDD21031A1}"/>
              </a:ext>
            </a:extLst>
          </p:cNvPr>
          <p:cNvSpPr>
            <a:spLocks noGrp="1"/>
          </p:cNvSpPr>
          <p:nvPr>
            <p:ph idx="1"/>
          </p:nvPr>
        </p:nvSpPr>
        <p:spPr>
          <a:xfrm>
            <a:off x="364162" y="2393672"/>
            <a:ext cx="3959258" cy="4058751"/>
          </a:xfrm>
        </p:spPr>
        <p:txBody>
          <a:bodyPr anchor="t">
            <a:normAutofit/>
          </a:bodyPr>
          <a:lstStyle/>
          <a:p>
            <a:r>
              <a:rPr lang="en-US" sz="3600" dirty="0">
                <a:latin typeface="Arial" panose="020B0604020202020204" pitchFamily="34" charset="0"/>
              </a:rPr>
              <a:t>Ephesians 5:2</a:t>
            </a:r>
          </a:p>
          <a:p>
            <a:r>
              <a:rPr lang="en-US" sz="3600" dirty="0">
                <a:latin typeface="Arial" panose="020B0604020202020204" pitchFamily="34" charset="0"/>
              </a:rPr>
              <a:t>Micah 6:8</a:t>
            </a:r>
          </a:p>
          <a:p>
            <a:r>
              <a:rPr lang="en-US" sz="3600" dirty="0">
                <a:latin typeface="Arial" panose="020B0604020202020204" pitchFamily="34" charset="0"/>
              </a:rPr>
              <a:t>Colossians 1:10</a:t>
            </a:r>
          </a:p>
          <a:p>
            <a:r>
              <a:rPr lang="en-US" sz="3600" dirty="0">
                <a:latin typeface="Arial" panose="020B0604020202020204" pitchFamily="34" charset="0"/>
              </a:rPr>
              <a:t>Ephesians 4:1</a:t>
            </a:r>
          </a:p>
          <a:p>
            <a:r>
              <a:rPr lang="en-US" sz="3600" dirty="0">
                <a:latin typeface="Arial" panose="020B0604020202020204" pitchFamily="34" charset="0"/>
              </a:rPr>
              <a:t>Genesis 5:21-24</a:t>
            </a:r>
          </a:p>
          <a:p>
            <a:pPr marL="36900" indent="0">
              <a:buNone/>
            </a:pPr>
            <a:endParaRPr lang="en-US" sz="3200" dirty="0"/>
          </a:p>
        </p:txBody>
      </p:sp>
      <p:pic>
        <p:nvPicPr>
          <p:cNvPr id="4" name="Picture 2">
            <a:extLst>
              <a:ext uri="{FF2B5EF4-FFF2-40B4-BE49-F238E27FC236}">
                <a16:creationId xmlns:a16="http://schemas.microsoft.com/office/drawing/2014/main" id="{8F8DBD9A-D07C-457D-A0F2-060B8B457AAC}"/>
              </a:ext>
            </a:extLst>
          </p:cNvPr>
          <p:cNvPicPr>
            <a:picLocks noChangeAspect="1" noChangeArrowheads="1"/>
          </p:cNvPicPr>
          <p:nvPr/>
        </p:nvPicPr>
        <p:blipFill rotWithShape="1">
          <a:blip r:embed="rId2"/>
          <a:srcRect l="2582" r="24327"/>
          <a:stretch/>
        </p:blipFill>
        <p:spPr bwMode="auto">
          <a:xfrm>
            <a:off x="4654295" y="10"/>
            <a:ext cx="7537705" cy="6857990"/>
          </a:xfrm>
          <a:prstGeom prst="rect">
            <a:avLst/>
          </a:prstGeom>
          <a:noFill/>
        </p:spPr>
      </p:pic>
    </p:spTree>
    <p:extLst>
      <p:ext uri="{BB962C8B-B14F-4D97-AF65-F5344CB8AC3E}">
        <p14:creationId xmlns:p14="http://schemas.microsoft.com/office/powerpoint/2010/main" val="1106270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lhouette of two arrows">
            <a:extLst>
              <a:ext uri="{FF2B5EF4-FFF2-40B4-BE49-F238E27FC236}">
                <a16:creationId xmlns:a16="http://schemas.microsoft.com/office/drawing/2014/main" id="{7FA69D8F-A919-4795-ACF0-7E2E1E86B4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1" b="7829"/>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9B8AC1-E0C5-4BB1-A1E2-4AACEB9D56AF}"/>
              </a:ext>
            </a:extLst>
          </p:cNvPr>
          <p:cNvSpPr>
            <a:spLocks noGrp="1"/>
          </p:cNvSpPr>
          <p:nvPr>
            <p:ph type="title"/>
          </p:nvPr>
        </p:nvSpPr>
        <p:spPr>
          <a:xfrm>
            <a:off x="1165727" y="5271796"/>
            <a:ext cx="9860545" cy="1185661"/>
          </a:xfrm>
        </p:spPr>
        <p:txBody>
          <a:bodyPr anchor="ctr">
            <a:normAutofit/>
          </a:bodyPr>
          <a:lstStyle/>
          <a:p>
            <a:pPr algn="ctr"/>
            <a:r>
              <a:rPr lang="en-US" sz="6600" b="1" dirty="0">
                <a:effectLst/>
              </a:rPr>
              <a:t>8 Signposts of Discipleship</a:t>
            </a:r>
          </a:p>
        </p:txBody>
      </p:sp>
    </p:spTree>
    <p:extLst>
      <p:ext uri="{BB962C8B-B14F-4D97-AF65-F5344CB8AC3E}">
        <p14:creationId xmlns:p14="http://schemas.microsoft.com/office/powerpoint/2010/main" val="3453929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erson holding compass selective focus photography">
            <a:extLst>
              <a:ext uri="{FF2B5EF4-FFF2-40B4-BE49-F238E27FC236}">
                <a16:creationId xmlns:a16="http://schemas.microsoft.com/office/drawing/2014/main" id="{06EA31EC-CDD9-4BD6-967C-3EB335AE902A}"/>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16199" b="16199"/>
          <a:stretch/>
        </p:blipFill>
        <p:spPr bwMode="auto">
          <a:prstGeom prst="rect">
            <a:avLst/>
          </a:prstGeom>
          <a:solidFill>
            <a:srgbClr val="FFFFFF"/>
          </a:solidFill>
        </p:spPr>
      </p:pic>
      <p:sp>
        <p:nvSpPr>
          <p:cNvPr id="3" name="Text Placeholder 2"/>
          <p:cNvSpPr>
            <a:spLocks noGrp="1"/>
          </p:cNvSpPr>
          <p:nvPr>
            <p:ph type="title"/>
          </p:nvPr>
        </p:nvSpPr>
        <p:spPr/>
        <p:txBody>
          <a:bodyPr anchor="ctr">
            <a:normAutofit/>
          </a:bodyPr>
          <a:lstStyle/>
          <a:p>
            <a:r>
              <a:rPr lang="en-US" dirty="0"/>
              <a:t>1.  Obey God &amp; Deny Self</a:t>
            </a:r>
          </a:p>
        </p:txBody>
      </p:sp>
    </p:spTree>
    <p:extLst>
      <p:ext uri="{BB962C8B-B14F-4D97-AF65-F5344CB8AC3E}">
        <p14:creationId xmlns:p14="http://schemas.microsoft.com/office/powerpoint/2010/main" val="1415924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erson's hand holding book page">
            <a:extLst>
              <a:ext uri="{FF2B5EF4-FFF2-40B4-BE49-F238E27FC236}">
                <a16:creationId xmlns:a16="http://schemas.microsoft.com/office/drawing/2014/main" id="{F8031EB9-DD52-4EB1-B440-82B829FD78C8}"/>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34" b="78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4"/>
          </p:nvPr>
        </p:nvSpPr>
        <p:spPr/>
        <p:txBody>
          <a:bodyPr>
            <a:normAutofit/>
          </a:bodyPr>
          <a:lstStyle/>
          <a:p>
            <a:r>
              <a:rPr lang="en-US" sz="4800" b="0" dirty="0">
                <a:latin typeface="Calibri" panose="020F0502020204030204" pitchFamily="34" charset="0"/>
                <a:cs typeface="Calibri" panose="020F0502020204030204" pitchFamily="34" charset="0"/>
              </a:rPr>
              <a:t>2.  Engage with Scripture</a:t>
            </a:r>
          </a:p>
        </p:txBody>
      </p:sp>
    </p:spTree>
    <p:extLst>
      <p:ext uri="{BB962C8B-B14F-4D97-AF65-F5344CB8AC3E}">
        <p14:creationId xmlns:p14="http://schemas.microsoft.com/office/powerpoint/2010/main" val="133114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outdoor, sky, person&#10;&#10;Description automatically generated">
            <a:extLst>
              <a:ext uri="{FF2B5EF4-FFF2-40B4-BE49-F238E27FC236}">
                <a16:creationId xmlns:a16="http://schemas.microsoft.com/office/drawing/2014/main" id="{A8BC8F03-258E-461A-B388-17AE46EF29EF}"/>
              </a:ext>
            </a:extLst>
          </p:cNvPr>
          <p:cNvPicPr>
            <a:picLocks noGrp="1" noChangeAspect="1"/>
          </p:cNvPicPr>
          <p:nvPr>
            <p:ph type="pic" sz="quarter" idx="10"/>
          </p:nvPr>
        </p:nvPicPr>
        <p:blipFill rotWithShape="1">
          <a:blip r:embed="rId2"/>
          <a:srcRect t="18197" b="18197"/>
          <a:stretch/>
        </p:blipFill>
        <p:spPr>
          <a:noFill/>
        </p:spPr>
      </p:pic>
      <p:sp>
        <p:nvSpPr>
          <p:cNvPr id="3" name="Text Placeholder 2"/>
          <p:cNvSpPr>
            <a:spLocks noGrp="1"/>
          </p:cNvSpPr>
          <p:nvPr>
            <p:ph type="title"/>
          </p:nvPr>
        </p:nvSpPr>
        <p:spPr/>
        <p:txBody>
          <a:bodyPr anchor="ctr">
            <a:normAutofit/>
          </a:bodyPr>
          <a:lstStyle/>
          <a:p>
            <a:r>
              <a:rPr lang="en-US" dirty="0"/>
              <a:t>3.  Share Christ</a:t>
            </a:r>
          </a:p>
        </p:txBody>
      </p:sp>
    </p:spTree>
    <p:extLst>
      <p:ext uri="{BB962C8B-B14F-4D97-AF65-F5344CB8AC3E}">
        <p14:creationId xmlns:p14="http://schemas.microsoft.com/office/powerpoint/2010/main" val="3335386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man jumping on rock formation">
            <a:extLst>
              <a:ext uri="{FF2B5EF4-FFF2-40B4-BE49-F238E27FC236}">
                <a16:creationId xmlns:a16="http://schemas.microsoft.com/office/drawing/2014/main" id="{C89267A6-B66A-46DD-9A6B-27A33A0E9F2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34" b="78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4"/>
          </p:nvPr>
        </p:nvSpPr>
        <p:spPr>
          <a:xfrm>
            <a:off x="4887474" y="4858326"/>
            <a:ext cx="7304526" cy="1003657"/>
          </a:xfrm>
        </p:spPr>
        <p:txBody>
          <a:bodyPr>
            <a:normAutofit lnSpcReduction="10000"/>
          </a:bodyPr>
          <a:lstStyle/>
          <a:p>
            <a:r>
              <a:rPr lang="en-US" sz="4800" dirty="0"/>
              <a:t>4.  Exercise Faith</a:t>
            </a:r>
          </a:p>
        </p:txBody>
      </p:sp>
    </p:spTree>
    <p:extLst>
      <p:ext uri="{BB962C8B-B14F-4D97-AF65-F5344CB8AC3E}">
        <p14:creationId xmlns:p14="http://schemas.microsoft.com/office/powerpoint/2010/main" val="1412503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n in orange top beside eyeglasses on brown book">
            <a:extLst>
              <a:ext uri="{FF2B5EF4-FFF2-40B4-BE49-F238E27FC236}">
                <a16:creationId xmlns:a16="http://schemas.microsoft.com/office/drawing/2014/main" id="{271C0B16-94D6-4F7C-A8D3-3D6F91812C90}"/>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34" b="78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4"/>
          </p:nvPr>
        </p:nvSpPr>
        <p:spPr>
          <a:xfrm>
            <a:off x="4887474" y="147780"/>
            <a:ext cx="7304526" cy="1253039"/>
          </a:xfrm>
        </p:spPr>
        <p:txBody>
          <a:bodyPr/>
          <a:lstStyle/>
          <a:p>
            <a:r>
              <a:rPr lang="en-US" dirty="0"/>
              <a:t>5.  Seek God</a:t>
            </a:r>
          </a:p>
        </p:txBody>
      </p:sp>
    </p:spTree>
    <p:extLst>
      <p:ext uri="{BB962C8B-B14F-4D97-AF65-F5344CB8AC3E}">
        <p14:creationId xmlns:p14="http://schemas.microsoft.com/office/powerpoint/2010/main" val="3547290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ople laughing and talking outside during daytime">
            <a:extLst>
              <a:ext uri="{FF2B5EF4-FFF2-40B4-BE49-F238E27FC236}">
                <a16:creationId xmlns:a16="http://schemas.microsoft.com/office/drawing/2014/main" id="{C61A3F06-2BBE-417B-9B66-0041F134685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34" b="78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4"/>
          </p:nvPr>
        </p:nvSpPr>
        <p:spPr>
          <a:xfrm>
            <a:off x="4887474" y="4775200"/>
            <a:ext cx="7304526" cy="1086784"/>
          </a:xfrm>
        </p:spPr>
        <p:txBody>
          <a:bodyPr>
            <a:normAutofit/>
          </a:bodyPr>
          <a:lstStyle/>
          <a:p>
            <a:r>
              <a:rPr lang="en-US" sz="4800" dirty="0"/>
              <a:t>6.  Build Relationships</a:t>
            </a:r>
          </a:p>
        </p:txBody>
      </p:sp>
    </p:spTree>
    <p:extLst>
      <p:ext uri="{BB962C8B-B14F-4D97-AF65-F5344CB8AC3E}">
        <p14:creationId xmlns:p14="http://schemas.microsoft.com/office/powerpoint/2010/main" val="128533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B836-C242-3844-A706-A22E0181217D}"/>
              </a:ext>
            </a:extLst>
          </p:cNvPr>
          <p:cNvSpPr>
            <a:spLocks noGrp="1"/>
          </p:cNvSpPr>
          <p:nvPr>
            <p:ph type="title"/>
          </p:nvPr>
        </p:nvSpPr>
        <p:spPr>
          <a:xfrm>
            <a:off x="2057401" y="685800"/>
            <a:ext cx="2774103" cy="2283464"/>
          </a:xfrm>
          <a:solidFill>
            <a:srgbClr val="FFFFFF"/>
          </a:solidFill>
          <a:ln w="25400" cap="sq">
            <a:solidFill>
              <a:srgbClr val="404040"/>
            </a:solidFill>
            <a:miter lim="800000"/>
          </a:ln>
        </p:spPr>
        <p:txBody>
          <a:bodyPr>
            <a:normAutofit/>
          </a:bodyPr>
          <a:lstStyle/>
          <a:p>
            <a:pPr algn="ctr"/>
            <a:r>
              <a:rPr lang="en-US" sz="2800" b="1" i="1" dirty="0">
                <a:solidFill>
                  <a:srgbClr val="262626"/>
                </a:solidFill>
              </a:rPr>
              <a:t>Transformational Church </a:t>
            </a:r>
            <a:r>
              <a:rPr lang="en-US" sz="2800" dirty="0">
                <a:solidFill>
                  <a:srgbClr val="262626"/>
                </a:solidFill>
              </a:rPr>
              <a:t>Research Findings</a:t>
            </a:r>
          </a:p>
        </p:txBody>
      </p:sp>
      <p:sp>
        <p:nvSpPr>
          <p:cNvPr id="3" name="Content Placeholder 2">
            <a:extLst>
              <a:ext uri="{FF2B5EF4-FFF2-40B4-BE49-F238E27FC236}">
                <a16:creationId xmlns:a16="http://schemas.microsoft.com/office/drawing/2014/main" id="{E37F0096-38A9-274D-BF1E-24C3C76E5F59}"/>
              </a:ext>
            </a:extLst>
          </p:cNvPr>
          <p:cNvSpPr>
            <a:spLocks noGrp="1"/>
          </p:cNvSpPr>
          <p:nvPr>
            <p:ph idx="1"/>
          </p:nvPr>
        </p:nvSpPr>
        <p:spPr>
          <a:xfrm>
            <a:off x="5715000" y="457200"/>
            <a:ext cx="4724400" cy="6096000"/>
          </a:xfrm>
        </p:spPr>
        <p:txBody>
          <a:bodyPr anchor="ctr">
            <a:normAutofit/>
          </a:bodyPr>
          <a:lstStyle/>
          <a:p>
            <a:pPr>
              <a:buNone/>
            </a:pPr>
            <a:r>
              <a:rPr lang="en-US" sz="3200" b="1" dirty="0">
                <a:solidFill>
                  <a:srgbClr val="10253F"/>
                </a:solidFill>
                <a:cs typeface="Arial" charset="0"/>
              </a:rPr>
              <a:t>    </a:t>
            </a:r>
            <a:r>
              <a:rPr lang="en-US" sz="3800" b="1" dirty="0">
                <a:solidFill>
                  <a:srgbClr val="10253F"/>
                </a:solidFill>
                <a:cs typeface="Arial" charset="0"/>
              </a:rPr>
              <a:t>In growing churches (churches that grew at least 5% for three consecutive years),</a:t>
            </a:r>
            <a:r>
              <a:rPr lang="en-US" sz="3800" b="1" dirty="0">
                <a:solidFill>
                  <a:schemeClr val="bg1"/>
                </a:solidFill>
                <a:cs typeface="Arial" charset="0"/>
              </a:rPr>
              <a:t> </a:t>
            </a:r>
            <a:r>
              <a:rPr lang="en-US" sz="3800" b="1" dirty="0">
                <a:solidFill>
                  <a:srgbClr val="C00000"/>
                </a:solidFill>
                <a:cs typeface="Arial" charset="0"/>
              </a:rPr>
              <a:t>Sunday School </a:t>
            </a:r>
            <a:r>
              <a:rPr lang="en-US" sz="3800" b="1" dirty="0">
                <a:cs typeface="Arial" charset="0"/>
              </a:rPr>
              <a:t>was “step-two” in </a:t>
            </a:r>
            <a:r>
              <a:rPr lang="en-US" sz="3800" b="1" u="sng" dirty="0">
                <a:solidFill>
                  <a:srgbClr val="C00000"/>
                </a:solidFill>
                <a:cs typeface="Arial" charset="0"/>
              </a:rPr>
              <a:t>87.5%</a:t>
            </a:r>
            <a:r>
              <a:rPr lang="en-US" sz="3800" b="1" dirty="0">
                <a:cs typeface="Arial" charset="0"/>
              </a:rPr>
              <a:t> of them. </a:t>
            </a:r>
          </a:p>
          <a:p>
            <a:pPr>
              <a:buNone/>
            </a:pPr>
            <a:endParaRPr lang="en-US" sz="3800" b="1" i="1" dirty="0">
              <a:cs typeface="Arial" charset="0"/>
            </a:endParaRPr>
          </a:p>
          <a:p>
            <a:endParaRPr lang="en-US" dirty="0">
              <a:solidFill>
                <a:schemeClr val="bg1"/>
              </a:solidFill>
            </a:endParaRPr>
          </a:p>
        </p:txBody>
      </p:sp>
      <p:pic>
        <p:nvPicPr>
          <p:cNvPr id="10242" name="Picture 2" descr="Image result for transformational church"/>
          <p:cNvPicPr>
            <a:picLocks noChangeAspect="1" noChangeArrowheads="1"/>
          </p:cNvPicPr>
          <p:nvPr/>
        </p:nvPicPr>
        <p:blipFill>
          <a:blip r:embed="rId2" cstate="print"/>
          <a:srcRect/>
          <a:stretch>
            <a:fillRect/>
          </a:stretch>
        </p:blipFill>
        <p:spPr bwMode="auto">
          <a:xfrm>
            <a:off x="1045029" y="609599"/>
            <a:ext cx="4212771" cy="5851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0399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woman in black and white long sleeve shirt sitting on gray concrete floor">
            <a:extLst>
              <a:ext uri="{FF2B5EF4-FFF2-40B4-BE49-F238E27FC236}">
                <a16:creationId xmlns:a16="http://schemas.microsoft.com/office/drawing/2014/main" id="{A1D1B8AA-E207-404A-8DF3-24F393D90D0B}"/>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31237" b="312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4"/>
          </p:nvPr>
        </p:nvSpPr>
        <p:spPr>
          <a:xfrm>
            <a:off x="4887474" y="4645890"/>
            <a:ext cx="7304526" cy="1216093"/>
          </a:xfrm>
        </p:spPr>
        <p:txBody>
          <a:bodyPr/>
          <a:lstStyle/>
          <a:p>
            <a:r>
              <a:rPr lang="en-US" dirty="0"/>
              <a:t>7.  Live Unashamed</a:t>
            </a:r>
          </a:p>
        </p:txBody>
      </p:sp>
    </p:spTree>
    <p:extLst>
      <p:ext uri="{BB962C8B-B14F-4D97-AF65-F5344CB8AC3E}">
        <p14:creationId xmlns:p14="http://schemas.microsoft.com/office/powerpoint/2010/main" val="2359892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AE0FA20-227A-48DC-BCCF-9CB59170A6AE}"/>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34" b="78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4"/>
          </p:nvPr>
        </p:nvSpPr>
        <p:spPr>
          <a:xfrm>
            <a:off x="4887474" y="5467928"/>
            <a:ext cx="7304526" cy="1086784"/>
          </a:xfrm>
        </p:spPr>
        <p:txBody>
          <a:bodyPr/>
          <a:lstStyle/>
          <a:p>
            <a:r>
              <a:rPr lang="en-US" dirty="0"/>
              <a:t>8.  Serve God and Others</a:t>
            </a:r>
          </a:p>
        </p:txBody>
      </p:sp>
    </p:spTree>
    <p:extLst>
      <p:ext uri="{BB962C8B-B14F-4D97-AF65-F5344CB8AC3E}">
        <p14:creationId xmlns:p14="http://schemas.microsoft.com/office/powerpoint/2010/main" val="4260906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9" name="Rectangle 4128">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31" name="Rectangle 4130">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33" name="Straight Connector 4132">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35" name="Rectangle 4134">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9EE1E797-5D79-E2AA-FA1D-8C4F4EF30B27}"/>
              </a:ext>
            </a:extLst>
          </p:cNvPr>
          <p:cNvSpPr txBox="1"/>
          <p:nvPr/>
        </p:nvSpPr>
        <p:spPr>
          <a:xfrm>
            <a:off x="462760" y="1223010"/>
            <a:ext cx="3659246" cy="4411980"/>
          </a:xfrm>
          <a:prstGeom prst="rect">
            <a:avLst/>
          </a:prstGeom>
        </p:spPr>
        <p:txBody>
          <a:bodyPr vert="horz" lIns="91440" tIns="45720" rIns="91440" bIns="45720" rtlCol="0" anchor="b">
            <a:normAutofit/>
          </a:bodyPr>
          <a:lstStyle/>
          <a:p>
            <a:pPr algn="ctr">
              <a:lnSpc>
                <a:spcPct val="85000"/>
              </a:lnSpc>
              <a:spcBef>
                <a:spcPct val="0"/>
              </a:spcBef>
              <a:spcAft>
                <a:spcPts val="600"/>
              </a:spcAft>
            </a:pPr>
            <a:r>
              <a:rPr lang="en-US" sz="4400" spc="-50" dirty="0">
                <a:solidFill>
                  <a:srgbClr val="FFFFFF"/>
                </a:solidFill>
                <a:latin typeface="+mj-lt"/>
                <a:ea typeface="+mj-ea"/>
                <a:cs typeface="+mj-cs"/>
              </a:rPr>
              <a:t>Group leaders must teach for transformation, </a:t>
            </a:r>
            <a:r>
              <a:rPr lang="en-US" sz="4400" i="1" u="sng" spc="-50" dirty="0">
                <a:solidFill>
                  <a:srgbClr val="FFFFFF"/>
                </a:solidFill>
                <a:latin typeface="+mj-lt"/>
                <a:ea typeface="+mj-ea"/>
                <a:cs typeface="+mj-cs"/>
              </a:rPr>
              <a:t>not just a transfer of information</a:t>
            </a:r>
          </a:p>
        </p:txBody>
      </p:sp>
      <p:pic>
        <p:nvPicPr>
          <p:cNvPr id="2050" name="Picture 2" descr="woman reading book">
            <a:extLst>
              <a:ext uri="{FF2B5EF4-FFF2-40B4-BE49-F238E27FC236}">
                <a16:creationId xmlns:a16="http://schemas.microsoft.com/office/drawing/2014/main" id="{50517E0D-86CE-CEDB-16D3-AEF7F8100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72" r="9020" b="-1"/>
          <a:stretch/>
        </p:blipFill>
        <p:spPr bwMode="auto">
          <a:xfrm>
            <a:off x="4639733" y="10"/>
            <a:ext cx="7552266" cy="6857990"/>
          </a:xfrm>
          <a:prstGeom prst="rect">
            <a:avLst/>
          </a:prstGeom>
          <a:noFill/>
          <a:extLst>
            <a:ext uri="{909E8E84-426E-40DD-AFC4-6F175D3DCCD1}">
              <a14:hiddenFill xmlns:a14="http://schemas.microsoft.com/office/drawing/2010/main">
                <a:solidFill>
                  <a:srgbClr val="FFFFFF"/>
                </a:solidFill>
              </a14:hiddenFill>
            </a:ext>
          </a:extLst>
        </p:spPr>
      </p:pic>
      <p:sp>
        <p:nvSpPr>
          <p:cNvPr id="4137" name="Rectangle 4136">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34300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71D6405B-7CEC-BB6D-80B1-2D740983D67F}"/>
              </a:ext>
            </a:extLst>
          </p:cNvPr>
          <p:cNvSpPr/>
          <p:nvPr/>
        </p:nvSpPr>
        <p:spPr>
          <a:xfrm>
            <a:off x="1776511" y="657507"/>
            <a:ext cx="8412518" cy="3884347"/>
          </a:xfrm>
          <a:prstGeom prst="wedgeRectCallout">
            <a:avLst>
              <a:gd name="adj1" fmla="val -9722"/>
              <a:gd name="adj2" fmla="val 86746"/>
            </a:avLst>
          </a:prstGeom>
          <a:solidFill>
            <a:schemeClr val="accent6"/>
          </a:solid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a:rPr>
              <a:t>Which is easier…teaching information or for transformation? </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0E68B88A-62BF-B899-2745-4473AE4C2FAE}"/>
              </a:ext>
            </a:extLst>
          </p:cNvPr>
          <p:cNvPicPr>
            <a:picLocks noChangeAspect="1"/>
          </p:cNvPicPr>
          <p:nvPr/>
        </p:nvPicPr>
        <p:blipFill>
          <a:blip r:embed="rId2"/>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154906510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lstStyle/>
          <a:p>
            <a:r>
              <a:rPr lang="en-US" sz="6600" b="1" dirty="0">
                <a:solidFill>
                  <a:schemeClr val="accent1"/>
                </a:solidFill>
                <a:latin typeface="Arial Black" panose="020B0A04020102020204" pitchFamily="34" charset="0"/>
              </a:rPr>
              <a:t>L</a:t>
            </a:r>
            <a:r>
              <a:rPr lang="en-US" dirty="0">
                <a:solidFill>
                  <a:schemeClr val="tx1"/>
                </a:solidFill>
              </a:rPr>
              <a:t>EARN AND OBEY GOD’S WORD</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1097279" y="1845734"/>
            <a:ext cx="10798885" cy="4023360"/>
          </a:xfrm>
        </p:spPr>
        <p:txBody>
          <a:bodyPr>
            <a:normAutofit/>
          </a:bodyPr>
          <a:lstStyle/>
          <a:p>
            <a:pPr marL="36900" indent="0">
              <a:buNone/>
            </a:pPr>
            <a:r>
              <a:rPr lang="en-US" sz="3600" dirty="0">
                <a:solidFill>
                  <a:schemeClr val="tx1"/>
                </a:solidFill>
              </a:rPr>
              <a:t>Chapter 1:  Are group members maturing as disciples?</a:t>
            </a:r>
          </a:p>
          <a:p>
            <a:pPr marL="36900" indent="0">
              <a:buNone/>
            </a:pPr>
            <a:r>
              <a:rPr lang="en-US" sz="3600" dirty="0">
                <a:solidFill>
                  <a:schemeClr val="tx1"/>
                </a:solidFill>
              </a:rPr>
              <a:t>Chapter 2:  Are Bible studies well-prepared and engaging?</a:t>
            </a:r>
          </a:p>
        </p:txBody>
      </p:sp>
    </p:spTree>
    <p:extLst>
      <p:ext uri="{BB962C8B-B14F-4D97-AF65-F5344CB8AC3E}">
        <p14:creationId xmlns:p14="http://schemas.microsoft.com/office/powerpoint/2010/main" val="1284835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d wooden barn under blue sky during daytime">
            <a:extLst>
              <a:ext uri="{FF2B5EF4-FFF2-40B4-BE49-F238E27FC236}">
                <a16:creationId xmlns:a16="http://schemas.microsoft.com/office/drawing/2014/main" id="{249CB4D6-2C34-4077-990B-CAE5442137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677"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0CA67785-4921-00D2-8C77-38A507188F6D}"/>
              </a:ext>
            </a:extLst>
          </p:cNvPr>
          <p:cNvSpPr>
            <a:spLocks noGrp="1"/>
          </p:cNvSpPr>
          <p:nvPr>
            <p:ph idx="1"/>
          </p:nvPr>
        </p:nvSpPr>
        <p:spPr>
          <a:xfrm>
            <a:off x="594109" y="640082"/>
            <a:ext cx="6620505" cy="5254692"/>
          </a:xfrm>
        </p:spPr>
        <p:txBody>
          <a:bodyPr vert="horz" lIns="91440" tIns="45720" rIns="91440" bIns="45720" rtlCol="0" anchor="t">
            <a:normAutofit/>
          </a:bodyPr>
          <a:lstStyle/>
          <a:p>
            <a:pPr marL="0" indent="0">
              <a:buNone/>
            </a:pPr>
            <a:r>
              <a:rPr lang="en-US" sz="3200" dirty="0"/>
              <a:t>“Every Sunday School teacher wants to teach good lessons, but every Sunday School teacher is not committed to do what it takes to have good lessons. </a:t>
            </a:r>
            <a:r>
              <a:rPr lang="en-US" sz="3200" b="1" dirty="0"/>
              <a:t>The have not put any hay in the barn during the week, so the loft is empty on Sunday morning</a:t>
            </a:r>
            <a:r>
              <a:rPr lang="en-US" sz="3200" dirty="0"/>
              <a:t>. If you are committed to preparation, you will be a great Sunday School teacher.” </a:t>
            </a:r>
          </a:p>
          <a:p>
            <a:pPr marL="0" indent="0">
              <a:buNone/>
            </a:pPr>
            <a:endParaRPr lang="en-US" sz="2400" dirty="0"/>
          </a:p>
          <a:p>
            <a:pPr marL="0" indent="0">
              <a:buNone/>
            </a:pPr>
            <a:r>
              <a:rPr lang="en-US" sz="2400" dirty="0"/>
              <a:t>– Allan Taylor  (The Six Core Values of Sunday School, p. 96)</a:t>
            </a:r>
          </a:p>
        </p:txBody>
      </p:sp>
    </p:spTree>
    <p:extLst>
      <p:ext uri="{BB962C8B-B14F-4D97-AF65-F5344CB8AC3E}">
        <p14:creationId xmlns:p14="http://schemas.microsoft.com/office/powerpoint/2010/main" val="453584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F60875C-B7E7-449B-ABDA-5E96B3BBCD56}"/>
              </a:ext>
            </a:extLst>
          </p:cNvPr>
          <p:cNvSpPr>
            <a:spLocks noGrp="1"/>
          </p:cNvSpPr>
          <p:nvPr>
            <p:ph type="title"/>
          </p:nvPr>
        </p:nvSpPr>
        <p:spPr>
          <a:xfrm>
            <a:off x="492369" y="304800"/>
            <a:ext cx="3290735" cy="1819836"/>
          </a:xfrm>
        </p:spPr>
        <p:txBody>
          <a:bodyPr>
            <a:normAutofit/>
          </a:bodyPr>
          <a:lstStyle/>
          <a:p>
            <a:pPr algn="ctr"/>
            <a:r>
              <a:rPr lang="en-US" sz="4000" b="1" dirty="0">
                <a:solidFill>
                  <a:srgbClr val="FFFFFF"/>
                </a:solidFill>
                <a:latin typeface="+mn-lt"/>
              </a:rPr>
              <a:t>Too many Saturday Night Specials?</a:t>
            </a:r>
          </a:p>
        </p:txBody>
      </p:sp>
      <p:sp>
        <p:nvSpPr>
          <p:cNvPr id="3" name="Content Placeholder 2">
            <a:extLst>
              <a:ext uri="{FF2B5EF4-FFF2-40B4-BE49-F238E27FC236}">
                <a16:creationId xmlns:a16="http://schemas.microsoft.com/office/drawing/2014/main" id="{F5B5774C-9792-4044-B52E-4802F11CD49E}"/>
              </a:ext>
            </a:extLst>
          </p:cNvPr>
          <p:cNvSpPr>
            <a:spLocks noGrp="1"/>
          </p:cNvSpPr>
          <p:nvPr>
            <p:ph idx="1"/>
          </p:nvPr>
        </p:nvSpPr>
        <p:spPr>
          <a:xfrm>
            <a:off x="492370" y="2429436"/>
            <a:ext cx="3290735" cy="4123764"/>
          </a:xfrm>
        </p:spPr>
        <p:txBody>
          <a:bodyPr>
            <a:normAutofit fontScale="92500" lnSpcReduction="10000"/>
          </a:bodyPr>
          <a:lstStyle/>
          <a:p>
            <a:r>
              <a:rPr lang="en-US" sz="3200" dirty="0">
                <a:solidFill>
                  <a:srgbClr val="FFFFFF"/>
                </a:solidFill>
              </a:rPr>
              <a:t>The Lifeway website spikes every Saturday night and Sunday morning.</a:t>
            </a:r>
          </a:p>
          <a:p>
            <a:endParaRPr lang="en-US" sz="3200" dirty="0">
              <a:solidFill>
                <a:srgbClr val="FFFFFF"/>
              </a:solidFill>
            </a:endParaRPr>
          </a:p>
          <a:p>
            <a:r>
              <a:rPr lang="en-US" sz="3200" dirty="0">
                <a:solidFill>
                  <a:srgbClr val="FFFFFF"/>
                </a:solidFill>
              </a:rPr>
              <a:t>Last-minute preparation does not lead to excellence.</a:t>
            </a:r>
          </a:p>
        </p:txBody>
      </p:sp>
      <p:pic>
        <p:nvPicPr>
          <p:cNvPr id="1026" name="Picture 2" descr="person using MacBook Pro">
            <a:extLst>
              <a:ext uri="{FF2B5EF4-FFF2-40B4-BE49-F238E27FC236}">
                <a16:creationId xmlns:a16="http://schemas.microsoft.com/office/drawing/2014/main" id="{3126E9E1-A19C-3849-81CE-F54CADA551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348"/>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291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CC75-B75E-4CBD-9379-F90C9152F4C3}"/>
              </a:ext>
            </a:extLst>
          </p:cNvPr>
          <p:cNvSpPr>
            <a:spLocks noGrp="1"/>
          </p:cNvSpPr>
          <p:nvPr>
            <p:ph type="title"/>
          </p:nvPr>
        </p:nvSpPr>
        <p:spPr>
          <a:xfrm>
            <a:off x="1130734" y="-254495"/>
            <a:ext cx="4368602" cy="1956841"/>
          </a:xfrm>
        </p:spPr>
        <p:txBody>
          <a:bodyPr anchor="b">
            <a:normAutofit/>
          </a:bodyPr>
          <a:lstStyle/>
          <a:p>
            <a:r>
              <a:rPr lang="en-US" b="1" dirty="0">
                <a:latin typeface="+mn-lt"/>
              </a:rPr>
              <a:t>Preparation is an Act of Love</a:t>
            </a:r>
          </a:p>
        </p:txBody>
      </p:sp>
      <p:sp>
        <p:nvSpPr>
          <p:cNvPr id="3" name="Content Placeholder 2">
            <a:extLst>
              <a:ext uri="{FF2B5EF4-FFF2-40B4-BE49-F238E27FC236}">
                <a16:creationId xmlns:a16="http://schemas.microsoft.com/office/drawing/2014/main" id="{529B414F-8857-4B65-9BAA-F5CE6A2D3C59}"/>
              </a:ext>
            </a:extLst>
          </p:cNvPr>
          <p:cNvSpPr>
            <a:spLocks noGrp="1"/>
          </p:cNvSpPr>
          <p:nvPr>
            <p:ph idx="1"/>
          </p:nvPr>
        </p:nvSpPr>
        <p:spPr>
          <a:xfrm>
            <a:off x="1130734" y="2051824"/>
            <a:ext cx="4027674" cy="4769600"/>
          </a:xfrm>
        </p:spPr>
        <p:txBody>
          <a:bodyPr>
            <a:normAutofit/>
          </a:bodyPr>
          <a:lstStyle/>
          <a:p>
            <a:pPr marL="0" indent="0">
              <a:buNone/>
            </a:pPr>
            <a:r>
              <a:rPr lang="en-US" sz="4000" b="0" dirty="0">
                <a:effectLst/>
              </a:rPr>
              <a:t>“Preparation can be viewed as an act of love and a form of worship that seeks to give glory to God.” </a:t>
            </a:r>
          </a:p>
          <a:p>
            <a:pPr marL="0" indent="0">
              <a:buNone/>
            </a:pPr>
            <a:r>
              <a:rPr lang="en-US" sz="3200" b="0" dirty="0">
                <a:effectLst/>
              </a:rPr>
              <a:t>– </a:t>
            </a:r>
            <a:r>
              <a:rPr lang="en-US" b="0" dirty="0">
                <a:effectLst/>
              </a:rPr>
              <a:t>Robert </a:t>
            </a:r>
            <a:r>
              <a:rPr lang="en-US" b="0" dirty="0" err="1">
                <a:effectLst/>
              </a:rPr>
              <a:t>Pazmino</a:t>
            </a:r>
            <a:endParaRPr lang="en-US" sz="3200" dirty="0"/>
          </a:p>
        </p:txBody>
      </p:sp>
      <p:pic>
        <p:nvPicPr>
          <p:cNvPr id="3074" name="Picture 2" descr="Robert Pazmiño - Database: Christian Educators of the 20th Century - Biola  University">
            <a:extLst>
              <a:ext uri="{FF2B5EF4-FFF2-40B4-BE49-F238E27FC236}">
                <a16:creationId xmlns:a16="http://schemas.microsoft.com/office/drawing/2014/main" id="{3B3535A3-664D-453F-A61E-17E58A5476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6" r="-1" b="3122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582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CC75-B75E-4CBD-9379-F90C9152F4C3}"/>
              </a:ext>
            </a:extLst>
          </p:cNvPr>
          <p:cNvSpPr>
            <a:spLocks noGrp="1"/>
          </p:cNvSpPr>
          <p:nvPr>
            <p:ph type="title"/>
          </p:nvPr>
        </p:nvSpPr>
        <p:spPr>
          <a:xfrm>
            <a:off x="4965431" y="250127"/>
            <a:ext cx="6586491" cy="1286160"/>
          </a:xfrm>
        </p:spPr>
        <p:txBody>
          <a:bodyPr anchor="b">
            <a:normAutofit/>
          </a:bodyPr>
          <a:lstStyle/>
          <a:p>
            <a:r>
              <a:rPr lang="en-US" sz="4100" b="1" dirty="0">
                <a:latin typeface="+mn-lt"/>
              </a:rPr>
              <a:t>Preparation is an Act of Love</a:t>
            </a:r>
          </a:p>
        </p:txBody>
      </p:sp>
      <p:sp>
        <p:nvSpPr>
          <p:cNvPr id="3" name="Content Placeholder 2">
            <a:extLst>
              <a:ext uri="{FF2B5EF4-FFF2-40B4-BE49-F238E27FC236}">
                <a16:creationId xmlns:a16="http://schemas.microsoft.com/office/drawing/2014/main" id="{529B414F-8857-4B65-9BAA-F5CE6A2D3C59}"/>
              </a:ext>
            </a:extLst>
          </p:cNvPr>
          <p:cNvSpPr>
            <a:spLocks noGrp="1"/>
          </p:cNvSpPr>
          <p:nvPr>
            <p:ph idx="1"/>
          </p:nvPr>
        </p:nvSpPr>
        <p:spPr>
          <a:xfrm>
            <a:off x="4965431" y="2058329"/>
            <a:ext cx="7050978" cy="4433863"/>
          </a:xfrm>
        </p:spPr>
        <p:txBody>
          <a:bodyPr>
            <a:normAutofit fontScale="92500" lnSpcReduction="20000"/>
          </a:bodyPr>
          <a:lstStyle/>
          <a:p>
            <a:pPr marL="0" indent="0">
              <a:lnSpc>
                <a:spcPct val="120000"/>
              </a:lnSpc>
              <a:buNone/>
            </a:pPr>
            <a:r>
              <a:rPr lang="en-US" sz="3200" b="0" dirty="0">
                <a:effectLst/>
                <a:latin typeface="+mj-lt"/>
              </a:rPr>
              <a:t>“Preparation can be an expression of loving care for the ministry of teaching to which one is called by God. The second of the two great commandments, loving one’s neighbor as oneself, can be associated with the </a:t>
            </a:r>
            <a:r>
              <a:rPr lang="en-US" sz="3200" b="1" dirty="0">
                <a:effectLst/>
              </a:rPr>
              <a:t>care</a:t>
            </a:r>
            <a:r>
              <a:rPr lang="en-US" sz="3200" b="0" dirty="0">
                <a:effectLst/>
                <a:latin typeface="+mj-lt"/>
              </a:rPr>
              <a:t> of preparation for one’s students, for the </a:t>
            </a:r>
            <a:r>
              <a:rPr lang="en-US" sz="3200" b="1" dirty="0">
                <a:effectLst/>
              </a:rPr>
              <a:t>context</a:t>
            </a:r>
            <a:r>
              <a:rPr lang="en-US" sz="3200" b="0" dirty="0">
                <a:effectLst/>
                <a:latin typeface="+mj-lt"/>
              </a:rPr>
              <a:t> in which the teaching is planned to occur, and for the </a:t>
            </a:r>
            <a:r>
              <a:rPr lang="en-US" sz="3200" b="1" dirty="0">
                <a:effectLst/>
              </a:rPr>
              <a:t>content</a:t>
            </a:r>
            <a:r>
              <a:rPr lang="en-US" sz="3200" b="0" dirty="0">
                <a:effectLst/>
                <a:latin typeface="+mj-lt"/>
              </a:rPr>
              <a:t> of the teaching itself.” </a:t>
            </a:r>
            <a:endParaRPr lang="en-US" sz="1200" dirty="0">
              <a:latin typeface="+mj-lt"/>
            </a:endParaRPr>
          </a:p>
        </p:txBody>
      </p:sp>
      <p:pic>
        <p:nvPicPr>
          <p:cNvPr id="4098" name="Picture 2" descr="Basics of Teaching for Christians- Wipf and Stock Publishers">
            <a:extLst>
              <a:ext uri="{FF2B5EF4-FFF2-40B4-BE49-F238E27FC236}">
                <a16:creationId xmlns:a16="http://schemas.microsoft.com/office/drawing/2014/main" id="{F6785647-A2B4-4BE0-8637-522A9E2888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25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150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3" name="Rectangle 6152">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155" name="Straight Connector 6154">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146" name="Picture 2" descr="Candied Bacon Wrapped Brussels Sprouts with Maple Dijon Glaze">
            <a:extLst>
              <a:ext uri="{FF2B5EF4-FFF2-40B4-BE49-F238E27FC236}">
                <a16:creationId xmlns:a16="http://schemas.microsoft.com/office/drawing/2014/main" id="{A8A53FB8-9E43-4B6D-FB1A-24665E19FEA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2253" b="7352"/>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6157" name="Rectangle 6156">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D523B21-7152-3FC5-2E95-86E599BD0D82}"/>
              </a:ext>
            </a:extLst>
          </p:cNvPr>
          <p:cNvSpPr>
            <a:spLocks noGrp="1"/>
          </p:cNvSpPr>
          <p:nvPr>
            <p:ph type="title"/>
          </p:nvPr>
        </p:nvSpPr>
        <p:spPr>
          <a:xfrm>
            <a:off x="1065197" y="5120639"/>
            <a:ext cx="10058400" cy="1511069"/>
          </a:xfrm>
        </p:spPr>
        <p:txBody>
          <a:bodyPr vert="horz" lIns="91440" tIns="45720" rIns="91440" bIns="45720" rtlCol="0" anchor="b">
            <a:normAutofit/>
          </a:bodyPr>
          <a:lstStyle/>
          <a:p>
            <a:pPr algn="ctr"/>
            <a:r>
              <a:rPr lang="en-US" dirty="0">
                <a:solidFill>
                  <a:srgbClr val="FFFFFF"/>
                </a:solidFill>
              </a:rPr>
              <a:t>Robert </a:t>
            </a:r>
            <a:r>
              <a:rPr lang="en-US" dirty="0" err="1">
                <a:solidFill>
                  <a:srgbClr val="FFFFFF"/>
                </a:solidFill>
              </a:rPr>
              <a:t>Pazmino</a:t>
            </a:r>
            <a:r>
              <a:rPr lang="en-US" dirty="0">
                <a:solidFill>
                  <a:srgbClr val="FFFFFF"/>
                </a:solidFill>
              </a:rPr>
              <a:t>, Brussels Sprouts, </a:t>
            </a:r>
            <a:br>
              <a:rPr lang="en-US" dirty="0">
                <a:solidFill>
                  <a:srgbClr val="FFFFFF"/>
                </a:solidFill>
              </a:rPr>
            </a:br>
            <a:r>
              <a:rPr lang="en-US" dirty="0">
                <a:solidFill>
                  <a:srgbClr val="FFFFFF"/>
                </a:solidFill>
              </a:rPr>
              <a:t>and a Lesson Learned</a:t>
            </a:r>
          </a:p>
        </p:txBody>
      </p:sp>
      <p:sp>
        <p:nvSpPr>
          <p:cNvPr id="6159" name="Rectangle 6158">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914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09538"/>
            <a:ext cx="7886700" cy="1325563"/>
          </a:xfrm>
        </p:spPr>
        <p:txBody>
          <a:bodyPr>
            <a:normAutofit/>
          </a:bodyPr>
          <a:lstStyle/>
          <a:p>
            <a:r>
              <a:rPr lang="en-US" sz="4000" b="1" dirty="0">
                <a:solidFill>
                  <a:schemeClr val="accent1">
                    <a:lumMod val="75000"/>
                  </a:schemeClr>
                </a:solidFill>
              </a:rPr>
              <a:t>Research has proven that people who are being </a:t>
            </a:r>
            <a:r>
              <a:rPr lang="en-US" sz="4000" b="1" dirty="0" err="1">
                <a:solidFill>
                  <a:schemeClr val="accent1">
                    <a:lumMod val="75000"/>
                  </a:schemeClr>
                </a:solidFill>
              </a:rPr>
              <a:t>discipled</a:t>
            </a:r>
            <a:r>
              <a:rPr lang="en-US" sz="4000" b="1" dirty="0">
                <a:solidFill>
                  <a:schemeClr val="accent1">
                    <a:lumMod val="75000"/>
                  </a:schemeClr>
                </a:solidFill>
              </a:rPr>
              <a:t> in groups…</a:t>
            </a:r>
          </a:p>
        </p:txBody>
      </p:sp>
      <p:sp>
        <p:nvSpPr>
          <p:cNvPr id="3" name="Content Placeholder 2"/>
          <p:cNvSpPr>
            <a:spLocks noGrp="1"/>
          </p:cNvSpPr>
          <p:nvPr>
            <p:ph idx="1"/>
          </p:nvPr>
        </p:nvSpPr>
        <p:spPr>
          <a:xfrm>
            <a:off x="1781175" y="2295525"/>
            <a:ext cx="4057650" cy="3881438"/>
          </a:xfrm>
        </p:spPr>
        <p:txBody>
          <a:bodyPr>
            <a:normAutofit/>
          </a:bodyPr>
          <a:lstStyle/>
          <a:p>
            <a:pPr algn="r"/>
            <a:r>
              <a:rPr lang="en-US" sz="3200" dirty="0"/>
              <a:t>Give more</a:t>
            </a:r>
          </a:p>
          <a:p>
            <a:pPr algn="r"/>
            <a:r>
              <a:rPr lang="en-US" sz="3200" dirty="0"/>
              <a:t>Serve more</a:t>
            </a:r>
          </a:p>
          <a:p>
            <a:pPr algn="r"/>
            <a:r>
              <a:rPr lang="en-US" sz="3200" dirty="0"/>
              <a:t>Pray more</a:t>
            </a:r>
          </a:p>
          <a:p>
            <a:pPr algn="r"/>
            <a:r>
              <a:rPr lang="en-US" sz="3200" dirty="0"/>
              <a:t>Confess sin more</a:t>
            </a:r>
          </a:p>
          <a:p>
            <a:pPr algn="r"/>
            <a:r>
              <a:rPr lang="en-US" sz="3200" dirty="0"/>
              <a:t>Share their faith more</a:t>
            </a:r>
          </a:p>
          <a:p>
            <a:pPr algn="r"/>
            <a:r>
              <a:rPr lang="en-US" sz="3200" dirty="0"/>
              <a:t>“Stick” more</a:t>
            </a:r>
          </a:p>
          <a:p>
            <a:pPr>
              <a:buNone/>
            </a:pPr>
            <a:endParaRPr lang="en-US" sz="3200" dirty="0"/>
          </a:p>
        </p:txBody>
      </p:sp>
      <p:pic>
        <p:nvPicPr>
          <p:cNvPr id="45058" name="Picture 2" descr="Image result for transformational groups"/>
          <p:cNvPicPr>
            <a:picLocks noChangeAspect="1" noChangeArrowheads="1"/>
          </p:cNvPicPr>
          <p:nvPr/>
        </p:nvPicPr>
        <p:blipFill>
          <a:blip r:embed="rId2"/>
          <a:srcRect l="33000" r="33222"/>
          <a:stretch>
            <a:fillRect/>
          </a:stretch>
        </p:blipFill>
        <p:spPr bwMode="auto">
          <a:xfrm>
            <a:off x="6054725" y="1616075"/>
            <a:ext cx="2755900" cy="428343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1734-8F8A-4A4A-98AB-712239F2E3D7}"/>
              </a:ext>
            </a:extLst>
          </p:cNvPr>
          <p:cNvSpPr>
            <a:spLocks noGrp="1"/>
          </p:cNvSpPr>
          <p:nvPr>
            <p:ph type="title"/>
          </p:nvPr>
        </p:nvSpPr>
        <p:spPr>
          <a:xfrm>
            <a:off x="7464614" y="487018"/>
            <a:ext cx="4087306" cy="5774634"/>
          </a:xfrm>
        </p:spPr>
        <p:txBody>
          <a:bodyPr vert="horz" lIns="91440" tIns="45720" rIns="91440" bIns="45720" rtlCol="0" anchor="b">
            <a:normAutofit fontScale="90000"/>
          </a:bodyPr>
          <a:lstStyle/>
          <a:p>
            <a:pPr algn="ctr"/>
            <a:r>
              <a:rPr lang="en-US" sz="5400" b="1" i="0" dirty="0">
                <a:effectLst/>
                <a:latin typeface="+mn-lt"/>
              </a:rPr>
              <a:t>“The will to win is not nearly so important as the will to prepare to win.”</a:t>
            </a:r>
            <a:br>
              <a:rPr lang="en-US" sz="5400" b="0" i="0" dirty="0">
                <a:effectLst/>
              </a:rPr>
            </a:br>
            <a:r>
              <a:rPr lang="en-US" sz="5400" b="0" i="0" dirty="0">
                <a:effectLst/>
              </a:rPr>
              <a:t>-</a:t>
            </a:r>
            <a:r>
              <a:rPr lang="en-US" sz="3600" b="0" i="0" dirty="0">
                <a:effectLst/>
              </a:rPr>
              <a:t>Coach Vince Lombardi</a:t>
            </a:r>
            <a:endParaRPr lang="en-US" sz="5400" dirty="0"/>
          </a:p>
        </p:txBody>
      </p:sp>
      <p:pic>
        <p:nvPicPr>
          <p:cNvPr id="1026" name="Picture 2" descr="2 Endearing Vince Lombardi Quotes Reveal the Source of His Leadership |  Inc.com">
            <a:extLst>
              <a:ext uri="{FF2B5EF4-FFF2-40B4-BE49-F238E27FC236}">
                <a16:creationId xmlns:a16="http://schemas.microsoft.com/office/drawing/2014/main" id="{D9118F69-2C1D-4EB6-A3D9-272980A199B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301" r="3305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614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75C4-47F1-498B-8238-A06ACB2D71A5}"/>
              </a:ext>
            </a:extLst>
          </p:cNvPr>
          <p:cNvSpPr>
            <a:spLocks noGrp="1"/>
          </p:cNvSpPr>
          <p:nvPr>
            <p:ph type="title"/>
          </p:nvPr>
        </p:nvSpPr>
        <p:spPr>
          <a:xfrm>
            <a:off x="5266927" y="3360420"/>
            <a:ext cx="6165959" cy="970450"/>
          </a:xfrm>
        </p:spPr>
        <p:txBody>
          <a:bodyPr>
            <a:noAutofit/>
          </a:bodyPr>
          <a:lstStyle/>
          <a:p>
            <a:pPr algn="ctr"/>
            <a:r>
              <a:rPr lang="en-US" sz="6000" dirty="0">
                <a:latin typeface="Arial" panose="020B0604020202020204" pitchFamily="34" charset="0"/>
                <a:cs typeface="Arial" panose="020B0604020202020204" pitchFamily="34" charset="0"/>
              </a:rPr>
              <a:t>See the daily preparation plan on pages 23-25</a:t>
            </a:r>
          </a:p>
        </p:txBody>
      </p:sp>
      <p:pic>
        <p:nvPicPr>
          <p:cNvPr id="7" name="Content Placeholder 6" descr="A picture containing graphical user interface&#10;&#10;Description automatically generated">
            <a:extLst>
              <a:ext uri="{FF2B5EF4-FFF2-40B4-BE49-F238E27FC236}">
                <a16:creationId xmlns:a16="http://schemas.microsoft.com/office/drawing/2014/main" id="{5A2D1A08-0266-45AE-863B-5B42DD700E15}"/>
              </a:ext>
            </a:extLst>
          </p:cNvPr>
          <p:cNvPicPr>
            <a:picLocks noChangeAspect="1"/>
          </p:cNvPicPr>
          <p:nvPr/>
        </p:nvPicPr>
        <p:blipFill>
          <a:blip r:embed="rId2"/>
          <a:stretch>
            <a:fillRect/>
          </a:stretch>
        </p:blipFill>
        <p:spPr>
          <a:xfrm>
            <a:off x="1070744" y="736351"/>
            <a:ext cx="3534244" cy="5479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Logo&#10;&#10;Description automatically generated">
            <a:extLst>
              <a:ext uri="{FF2B5EF4-FFF2-40B4-BE49-F238E27FC236}">
                <a16:creationId xmlns:a16="http://schemas.microsoft.com/office/drawing/2014/main" id="{C499CE54-F8E3-2D8A-75F1-6858F99F772C}"/>
              </a:ext>
            </a:extLst>
          </p:cNvPr>
          <p:cNvPicPr>
            <a:picLocks noChangeAspect="1"/>
          </p:cNvPicPr>
          <p:nvPr/>
        </p:nvPicPr>
        <p:blipFill>
          <a:blip r:embed="rId3"/>
          <a:stretch>
            <a:fillRect/>
          </a:stretch>
        </p:blipFill>
        <p:spPr>
          <a:xfrm>
            <a:off x="10399984" y="6179390"/>
            <a:ext cx="1442544" cy="417901"/>
          </a:xfrm>
          <a:prstGeom prst="rect">
            <a:avLst/>
          </a:prstGeom>
        </p:spPr>
      </p:pic>
    </p:spTree>
    <p:extLst>
      <p:ext uri="{BB962C8B-B14F-4D97-AF65-F5344CB8AC3E}">
        <p14:creationId xmlns:p14="http://schemas.microsoft.com/office/powerpoint/2010/main" val="1418531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069" name="Rectangle 2054">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0" name="Rectangle 2056">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71" name="Straight Connector 2058">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Free Man Wearing Gray Dress Shirt and Blue Jeans Stock Photo">
            <a:extLst>
              <a:ext uri="{FF2B5EF4-FFF2-40B4-BE49-F238E27FC236}">
                <a16:creationId xmlns:a16="http://schemas.microsoft.com/office/drawing/2014/main" id="{838E385D-C1CD-C37F-59B8-2D61E2D2C255}"/>
              </a:ext>
            </a:extLst>
          </p:cNvPr>
          <p:cNvPicPr>
            <a:picLocks noChangeAspect="1" noChangeArrowheads="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15413"/>
          <a:stretch/>
        </p:blipFill>
        <p:spPr bwMode="auto">
          <a:xfrm>
            <a:off x="20" y="10"/>
            <a:ext cx="12191980" cy="6857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49D345-ED71-6E20-6C89-26977AE686A7}"/>
              </a:ext>
            </a:extLst>
          </p:cNvPr>
          <p:cNvSpPr>
            <a:spLocks noGrp="1"/>
          </p:cNvSpPr>
          <p:nvPr>
            <p:ph type="title"/>
          </p:nvPr>
        </p:nvSpPr>
        <p:spPr>
          <a:xfrm>
            <a:off x="1116218" y="2185818"/>
            <a:ext cx="10058400" cy="3566160"/>
          </a:xfrm>
        </p:spPr>
        <p:txBody>
          <a:bodyPr vert="horz" lIns="91440" tIns="45720" rIns="91440" bIns="45720" rtlCol="0" anchor="b">
            <a:normAutofit fontScale="90000"/>
          </a:bodyPr>
          <a:lstStyle/>
          <a:p>
            <a:pPr algn="r"/>
            <a:r>
              <a:rPr lang="en-US" sz="3800" b="1" dirty="0">
                <a:solidFill>
                  <a:schemeClr val="tx1">
                    <a:lumMod val="85000"/>
                    <a:lumOff val="15000"/>
                  </a:schemeClr>
                </a:solidFill>
              </a:rPr>
              <a:t>Preparation on the teacher’s part can lead to greater engagement on the part of the group members. </a:t>
            </a:r>
            <a:br>
              <a:rPr lang="en-US" sz="3800" b="1" dirty="0">
                <a:solidFill>
                  <a:schemeClr val="tx1">
                    <a:lumMod val="85000"/>
                    <a:lumOff val="15000"/>
                  </a:schemeClr>
                </a:solidFill>
              </a:rPr>
            </a:br>
            <a:br>
              <a:rPr lang="en-US" sz="3800" b="1" dirty="0">
                <a:solidFill>
                  <a:schemeClr val="tx1">
                    <a:lumMod val="85000"/>
                    <a:lumOff val="15000"/>
                  </a:schemeClr>
                </a:solidFill>
              </a:rPr>
            </a:br>
            <a:br>
              <a:rPr lang="en-US" sz="3800" b="1" dirty="0">
                <a:solidFill>
                  <a:schemeClr val="tx1">
                    <a:lumMod val="85000"/>
                    <a:lumOff val="15000"/>
                  </a:schemeClr>
                </a:solidFill>
              </a:rPr>
            </a:br>
            <a:br>
              <a:rPr lang="en-US" sz="3800" b="1" dirty="0">
                <a:solidFill>
                  <a:schemeClr val="tx1">
                    <a:lumMod val="85000"/>
                    <a:lumOff val="15000"/>
                  </a:schemeClr>
                </a:solidFill>
              </a:rPr>
            </a:br>
            <a:br>
              <a:rPr lang="en-US" sz="3800" b="1" dirty="0">
                <a:solidFill>
                  <a:schemeClr val="tx1">
                    <a:lumMod val="85000"/>
                    <a:lumOff val="15000"/>
                  </a:schemeClr>
                </a:solidFill>
              </a:rPr>
            </a:br>
            <a:r>
              <a:rPr lang="en-US" sz="4900" b="1" dirty="0">
                <a:solidFill>
                  <a:schemeClr val="tx1">
                    <a:lumMod val="85000"/>
                    <a:lumOff val="15000"/>
                  </a:schemeClr>
                </a:solidFill>
              </a:rPr>
              <a:t>Remember: “Teaching isn’t telling; </a:t>
            </a:r>
            <a:br>
              <a:rPr lang="en-US" sz="4900" b="1" dirty="0">
                <a:solidFill>
                  <a:schemeClr val="tx1">
                    <a:lumMod val="85000"/>
                    <a:lumOff val="15000"/>
                  </a:schemeClr>
                </a:solidFill>
              </a:rPr>
            </a:br>
            <a:r>
              <a:rPr lang="en-US" sz="4900" b="1" dirty="0">
                <a:solidFill>
                  <a:schemeClr val="tx1">
                    <a:lumMod val="85000"/>
                    <a:lumOff val="15000"/>
                  </a:schemeClr>
                </a:solidFill>
              </a:rPr>
              <a:t>learning isn’t listening”</a:t>
            </a:r>
            <a:endParaRPr lang="en-US" sz="3800" b="1" dirty="0">
              <a:solidFill>
                <a:schemeClr val="tx1">
                  <a:lumMod val="85000"/>
                  <a:lumOff val="15000"/>
                </a:schemeClr>
              </a:solidFill>
            </a:endParaRPr>
          </a:p>
        </p:txBody>
      </p:sp>
      <p:cxnSp>
        <p:nvCxnSpPr>
          <p:cNvPr id="2072" name="Straight Connector 2060">
            <a:extLst>
              <a:ext uri="{FF2B5EF4-FFF2-40B4-BE49-F238E27FC236}">
                <a16:creationId xmlns:a16="http://schemas.microsoft.com/office/drawing/2014/main" id="{0268177E-1445-4DCF-955D-1CAE9B76F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2073" name="Rectangle 2062">
            <a:extLst>
              <a:ext uri="{FF2B5EF4-FFF2-40B4-BE49-F238E27FC236}">
                <a16:creationId xmlns:a16="http://schemas.microsoft.com/office/drawing/2014/main" id="{85D52B88-A4AE-4B06-AEFC-8E492B903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4" name="Rectangle 2064">
            <a:extLst>
              <a:ext uri="{FF2B5EF4-FFF2-40B4-BE49-F238E27FC236}">
                <a16:creationId xmlns:a16="http://schemas.microsoft.com/office/drawing/2014/main" id="{CFD6FA94-0FE6-4CC5-BC1A-1F4780CDA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842622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985763" y="2033356"/>
            <a:ext cx="6710937" cy="3929975"/>
          </a:xfrm>
        </p:spPr>
        <p:txBody>
          <a:bodyPr>
            <a:noAutofit/>
          </a:bodyPr>
          <a:lstStyle/>
          <a:p>
            <a:r>
              <a:rPr lang="en-US" sz="3600" dirty="0"/>
              <a:t>“…the best way to help people change is to </a:t>
            </a:r>
            <a:r>
              <a:rPr lang="en-US" sz="3600" b="1" dirty="0">
                <a:solidFill>
                  <a:srgbClr val="C00000"/>
                </a:solidFill>
              </a:rPr>
              <a:t>involve</a:t>
            </a:r>
            <a:r>
              <a:rPr lang="en-US" sz="3600" b="1" dirty="0"/>
              <a:t> them…in the learning experience</a:t>
            </a:r>
            <a:r>
              <a:rPr lang="en-US" sz="3600" dirty="0"/>
              <a:t>. </a:t>
            </a:r>
            <a:r>
              <a:rPr lang="en-US" sz="3600" b="1" dirty="0"/>
              <a:t>Each lesson needs to </a:t>
            </a:r>
            <a:r>
              <a:rPr lang="en-US" sz="3600" b="1" dirty="0">
                <a:solidFill>
                  <a:srgbClr val="C00000"/>
                </a:solidFill>
              </a:rPr>
              <a:t>involve</a:t>
            </a:r>
            <a:r>
              <a:rPr lang="en-US" sz="3600" b="1" dirty="0"/>
              <a:t> people in a </a:t>
            </a:r>
            <a:r>
              <a:rPr lang="en-US" sz="3600" b="1" dirty="0">
                <a:solidFill>
                  <a:srgbClr val="C00000"/>
                </a:solidFill>
              </a:rPr>
              <a:t>variety </a:t>
            </a:r>
            <a:r>
              <a:rPr lang="en-US" sz="3600" b="1" dirty="0"/>
              <a:t>of learning  activities</a:t>
            </a:r>
            <a:r>
              <a:rPr lang="en-US" sz="3600" dirty="0"/>
              <a:t>…” (p.107)</a:t>
            </a:r>
          </a:p>
        </p:txBody>
      </p:sp>
      <p:pic>
        <p:nvPicPr>
          <p:cNvPr id="5" name="Content Placeholder 6" descr="Heart Deep Teaching.jpg"/>
          <p:cNvPicPr>
            <a:picLocks noChangeAspect="1"/>
          </p:cNvPicPr>
          <p:nvPr/>
        </p:nvPicPr>
        <p:blipFill>
          <a:blip r:embed="rId2" cstate="print"/>
          <a:stretch>
            <a:fillRect/>
          </a:stretch>
        </p:blipFill>
        <p:spPr>
          <a:xfrm>
            <a:off x="974147" y="731029"/>
            <a:ext cx="3579379" cy="53959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holding two white baseballs">
            <a:extLst>
              <a:ext uri="{FF2B5EF4-FFF2-40B4-BE49-F238E27FC236}">
                <a16:creationId xmlns:a16="http://schemas.microsoft.com/office/drawing/2014/main" id="{6D366D5A-5E3F-5207-845A-21BBD9347D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1" b="9319"/>
          <a:stretch/>
        </p:blipFill>
        <p:spPr bwMode="auto">
          <a:xfrm>
            <a:off x="0" y="-15239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3A4B3932-BBC4-73B8-F463-CDFC6C204E3F}"/>
              </a:ext>
            </a:extLst>
          </p:cNvPr>
          <p:cNvSpPr>
            <a:spLocks noGrp="1"/>
          </p:cNvSpPr>
          <p:nvPr>
            <p:ph idx="1"/>
          </p:nvPr>
        </p:nvSpPr>
        <p:spPr>
          <a:xfrm>
            <a:off x="391589" y="1606425"/>
            <a:ext cx="4593021" cy="3451350"/>
          </a:xfr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No pitcher would dare throw the same pitch over and over again…</a:t>
            </a:r>
          </a:p>
          <a:p>
            <a:pPr marL="0" indent="0">
              <a:buNone/>
            </a:pPr>
            <a:endParaRPr lang="en-US" sz="1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ouse and cheese">
            <a:hlinkClick r:id="" action="ppaction://media"/>
            <a:extLst>
              <a:ext uri="{FF2B5EF4-FFF2-40B4-BE49-F238E27FC236}">
                <a16:creationId xmlns:a16="http://schemas.microsoft.com/office/drawing/2014/main" id="{D7236DAD-EFA5-E53F-2ECE-0A1E60604E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3949" y="369277"/>
            <a:ext cx="8159261" cy="611944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6AAC595-DF45-053E-ADD7-1F970B2E892E}"/>
              </a:ext>
            </a:extLst>
          </p:cNvPr>
          <p:cNvPicPr>
            <a:picLocks noChangeAspect="1"/>
          </p:cNvPicPr>
          <p:nvPr/>
        </p:nvPicPr>
        <p:blipFill>
          <a:blip r:embed="rId2"/>
          <a:stretch>
            <a:fillRect/>
          </a:stretch>
        </p:blipFill>
        <p:spPr>
          <a:xfrm>
            <a:off x="3545115" y="308761"/>
            <a:ext cx="4724677" cy="6320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8883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946D75-926A-D566-AC88-5724C02AF51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5EBE3E-475F-3235-C154-2308AF23AE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0CA1D1-BC48-5C93-D769-02B09C4C3D1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DF47747-9170-78EA-371D-EEA06102E26D}"/>
              </a:ext>
            </a:extLst>
          </p:cNvPr>
          <p:cNvSpPr>
            <a:spLocks noGrp="1"/>
          </p:cNvSpPr>
          <p:nvPr>
            <p:ph sz="half" idx="2"/>
          </p:nvPr>
        </p:nvSpPr>
        <p:spPr/>
        <p:txBody>
          <a:bodyPr/>
          <a:lstStyle/>
          <a:p>
            <a:endParaRPr lang="en-US"/>
          </a:p>
        </p:txBody>
      </p:sp>
      <p:pic>
        <p:nvPicPr>
          <p:cNvPr id="1026" name="Picture 2" descr="Take Me Home, Country Roads - Song Lyrics and Music by John Denver arranged  by _ROMBENK_ on Smule Social Singing app">
            <a:extLst>
              <a:ext uri="{FF2B5EF4-FFF2-40B4-BE49-F238E27FC236}">
                <a16:creationId xmlns:a16="http://schemas.microsoft.com/office/drawing/2014/main" id="{76796279-F258-0DA8-3557-0A352772A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410" y="165410"/>
            <a:ext cx="6657278" cy="665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709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Rectangle 1032">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5" name="Straight Connector 1034">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2018-09-07 Jesus and the pharisees - Thou Art The Man">
            <a:extLst>
              <a:ext uri="{FF2B5EF4-FFF2-40B4-BE49-F238E27FC236}">
                <a16:creationId xmlns:a16="http://schemas.microsoft.com/office/drawing/2014/main" id="{7BD1FEEA-A325-4FDA-A476-27186F42CB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20" r="1" b="14321"/>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BCEB292-E520-4D17-93EB-AB21D3CBBF43}"/>
              </a:ext>
            </a:extLst>
          </p:cNvPr>
          <p:cNvSpPr>
            <a:spLocks noGrp="1"/>
          </p:cNvSpPr>
          <p:nvPr>
            <p:ph type="title"/>
          </p:nvPr>
        </p:nvSpPr>
        <p:spPr>
          <a:xfrm>
            <a:off x="1065197" y="5120640"/>
            <a:ext cx="10058400" cy="1335268"/>
          </a:xfrm>
        </p:spPr>
        <p:txBody>
          <a:bodyPr vert="horz" lIns="91440" tIns="45720" rIns="91440" bIns="45720" rtlCol="0" anchor="b">
            <a:normAutofit fontScale="90000"/>
          </a:bodyPr>
          <a:lstStyle/>
          <a:p>
            <a:pPr algn="ctr"/>
            <a:r>
              <a:rPr lang="en-US" b="1" dirty="0">
                <a:solidFill>
                  <a:srgbClr val="FFFFFF"/>
                </a:solidFill>
              </a:rPr>
              <a:t>Jesus used over 22 different ways</a:t>
            </a:r>
            <a:br>
              <a:rPr lang="en-US" b="1" dirty="0">
                <a:solidFill>
                  <a:srgbClr val="FFFFFF"/>
                </a:solidFill>
              </a:rPr>
            </a:br>
            <a:r>
              <a:rPr lang="en-US" b="1" dirty="0">
                <a:solidFill>
                  <a:srgbClr val="FFFFFF"/>
                </a:solidFill>
              </a:rPr>
              <a:t>to communicate truth</a:t>
            </a:r>
          </a:p>
        </p:txBody>
      </p:sp>
      <p:sp>
        <p:nvSpPr>
          <p:cNvPr id="1039" name="Rectangle 1038">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9426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59CF-17C4-1A15-9CFD-8CF13D5668E0}"/>
              </a:ext>
            </a:extLst>
          </p:cNvPr>
          <p:cNvSpPr>
            <a:spLocks noGrp="1"/>
          </p:cNvSpPr>
          <p:nvPr>
            <p:ph type="title"/>
          </p:nvPr>
        </p:nvSpPr>
        <p:spPr>
          <a:xfrm>
            <a:off x="1097280" y="286604"/>
            <a:ext cx="10058400" cy="1120166"/>
          </a:xfrm>
        </p:spPr>
        <p:txBody>
          <a:bodyPr/>
          <a:lstStyle/>
          <a:p>
            <a:pPr algn="ctr"/>
            <a:r>
              <a:rPr lang="en-US" b="1" dirty="0">
                <a:latin typeface="+mn-lt"/>
              </a:rPr>
              <a:t>Let’s Practice!</a:t>
            </a:r>
          </a:p>
        </p:txBody>
      </p:sp>
      <p:sp>
        <p:nvSpPr>
          <p:cNvPr id="3" name="Content Placeholder 2">
            <a:extLst>
              <a:ext uri="{FF2B5EF4-FFF2-40B4-BE49-F238E27FC236}">
                <a16:creationId xmlns:a16="http://schemas.microsoft.com/office/drawing/2014/main" id="{66978925-5592-5BC8-7BA3-03C6EDA9C429}"/>
              </a:ext>
            </a:extLst>
          </p:cNvPr>
          <p:cNvSpPr>
            <a:spLocks noGrp="1"/>
          </p:cNvSpPr>
          <p:nvPr>
            <p:ph sz="half" idx="1"/>
          </p:nvPr>
        </p:nvSpPr>
        <p:spPr>
          <a:xfrm>
            <a:off x="1097277" y="1845733"/>
            <a:ext cx="10058399" cy="4404341"/>
          </a:xfrm>
        </p:spPr>
        <p:txBody>
          <a:bodyPr>
            <a:normAutofit fontScale="92500" lnSpcReduction="10000"/>
          </a:bodyPr>
          <a:lstStyle/>
          <a:p>
            <a:pPr>
              <a:buFont typeface="Wingdings" panose="05000000000000000000" pitchFamily="2" charset="2"/>
              <a:buChar char="q"/>
            </a:pPr>
            <a:r>
              <a:rPr lang="en-US" sz="3600" dirty="0"/>
              <a:t> If our Bible study leader guide suggests we ask a question, how might we make that more engaging by turning it into a RELATIONAL activity? A VISUAL activity? A PHYSICAL activity?</a:t>
            </a:r>
          </a:p>
          <a:p>
            <a:pPr>
              <a:buFont typeface="Wingdings" panose="05000000000000000000" pitchFamily="2" charset="2"/>
              <a:buChar char="q"/>
            </a:pPr>
            <a:r>
              <a:rPr lang="en-US" sz="3600" dirty="0"/>
              <a:t> If you are studying a longer passage of Scripture and it is suggested that someone in the group read the text, what might you do to make that more engaging?</a:t>
            </a:r>
          </a:p>
          <a:p>
            <a:pPr>
              <a:buFont typeface="Wingdings" panose="05000000000000000000" pitchFamily="2" charset="2"/>
              <a:buChar char="q"/>
            </a:pPr>
            <a:r>
              <a:rPr lang="en-US" sz="3600" dirty="0"/>
              <a:t> Instead of just pointing to a location on a biblical map, how might we make that more engaging?</a:t>
            </a:r>
          </a:p>
        </p:txBody>
      </p:sp>
    </p:spTree>
    <p:extLst>
      <p:ext uri="{BB962C8B-B14F-4D97-AF65-F5344CB8AC3E}">
        <p14:creationId xmlns:p14="http://schemas.microsoft.com/office/powerpoint/2010/main" val="644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mn-lt"/>
              </a:rPr>
              <a:t>Percentage of New Christians Who Remained Active 5 Years After Joining the Church</a:t>
            </a:r>
          </a:p>
        </p:txBody>
      </p:sp>
      <p:graphicFrame>
        <p:nvGraphicFramePr>
          <p:cNvPr id="9" name="Content Placeholder 8"/>
          <p:cNvGraphicFramePr>
            <a:graphicFrameLocks noGrp="1"/>
          </p:cNvGraphicFramePr>
          <p:nvPr>
            <p:ph idx="1"/>
          </p:nvPr>
        </p:nvGraphicFramePr>
        <p:xfrm>
          <a:off x="2152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lstStyle/>
          <a:p>
            <a:r>
              <a:rPr lang="en-US" sz="6600" b="1" dirty="0">
                <a:solidFill>
                  <a:schemeClr val="accent1"/>
                </a:solidFill>
                <a:latin typeface="Arial Black" panose="020B0A04020102020204" pitchFamily="34" charset="0"/>
              </a:rPr>
              <a:t>L</a:t>
            </a:r>
            <a:r>
              <a:rPr lang="en-US" dirty="0">
                <a:solidFill>
                  <a:schemeClr val="tx1"/>
                </a:solidFill>
              </a:rPr>
              <a:t>EARN AND OBEY GOD’S WORD</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735106" y="1845734"/>
            <a:ext cx="11340353" cy="4023360"/>
          </a:xfrm>
        </p:spPr>
        <p:txBody>
          <a:bodyPr>
            <a:normAutofit/>
          </a:bodyPr>
          <a:lstStyle/>
          <a:p>
            <a:pPr marL="36900" indent="0">
              <a:buNone/>
            </a:pPr>
            <a:r>
              <a:rPr lang="en-US" sz="3600" dirty="0">
                <a:solidFill>
                  <a:schemeClr val="tx1"/>
                </a:solidFill>
              </a:rPr>
              <a:t>Chapter 1:  Are group members maturing as disciples?</a:t>
            </a:r>
          </a:p>
          <a:p>
            <a:pPr marL="36900" indent="0">
              <a:buNone/>
            </a:pPr>
            <a:r>
              <a:rPr lang="en-US" sz="3600" dirty="0">
                <a:solidFill>
                  <a:schemeClr val="tx1"/>
                </a:solidFill>
              </a:rPr>
              <a:t>Chapter 2:  Are Bible studies well-prepared and engaging?</a:t>
            </a:r>
          </a:p>
          <a:p>
            <a:pPr marL="36900" indent="0">
              <a:buNone/>
            </a:pPr>
            <a:r>
              <a:rPr lang="en-US" sz="3600" dirty="0">
                <a:solidFill>
                  <a:schemeClr val="tx1"/>
                </a:solidFill>
              </a:rPr>
              <a:t>Chapter 3:  Are apprentice leaders identified and developed?</a:t>
            </a:r>
          </a:p>
        </p:txBody>
      </p:sp>
    </p:spTree>
    <p:extLst>
      <p:ext uri="{BB962C8B-B14F-4D97-AF65-F5344CB8AC3E}">
        <p14:creationId xmlns:p14="http://schemas.microsoft.com/office/powerpoint/2010/main" val="5987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FE0D-976A-413F-B4F0-45F850BC8023}"/>
              </a:ext>
            </a:extLst>
          </p:cNvPr>
          <p:cNvSpPr>
            <a:spLocks noGrp="1"/>
          </p:cNvSpPr>
          <p:nvPr>
            <p:ph type="title"/>
          </p:nvPr>
        </p:nvSpPr>
        <p:spPr>
          <a:xfrm>
            <a:off x="4821382" y="4663049"/>
            <a:ext cx="6410857" cy="1565146"/>
          </a:xfrm>
        </p:spPr>
        <p:txBody>
          <a:bodyPr anchor="b">
            <a:noAutofit/>
          </a:bodyPr>
          <a:lstStyle/>
          <a:p>
            <a:r>
              <a:rPr lang="en-US" sz="4000" dirty="0">
                <a:effectLst/>
                <a:latin typeface="Times New Roman" panose="02020603050405020304" pitchFamily="18" charset="0"/>
                <a:ea typeface="Calibri" panose="020F0502020204030204" pitchFamily="34" charset="0"/>
              </a:rPr>
              <a:t>Apprenticeship has a long history dating back to the earliest times in Egypt and Babylon. </a:t>
            </a:r>
            <a:br>
              <a:rPr lang="en-US" sz="4000" dirty="0">
                <a:effectLst/>
                <a:latin typeface="Times New Roman" panose="02020603050405020304" pitchFamily="18" charset="0"/>
                <a:ea typeface="Calibri" panose="020F0502020204030204" pitchFamily="34" charset="0"/>
              </a:rPr>
            </a:br>
            <a:br>
              <a:rPr lang="en-US" sz="4000" dirty="0">
                <a:effectLst/>
                <a:latin typeface="Times New Roman" panose="02020603050405020304" pitchFamily="18" charset="0"/>
                <a:ea typeface="Calibri" panose="020F0502020204030204" pitchFamily="34" charset="0"/>
              </a:rPr>
            </a:br>
            <a:r>
              <a:rPr lang="en-US" sz="4000" dirty="0">
                <a:effectLst/>
                <a:latin typeface="Times New Roman" panose="02020603050405020304" pitchFamily="18" charset="0"/>
                <a:ea typeface="Calibri" panose="020F0502020204030204" pitchFamily="34" charset="0"/>
              </a:rPr>
              <a:t>Apprentices were developed so that skills could be passed down from craftsman to craftsman, ensuring that there were always enough artisans to serve the needs of society. </a:t>
            </a:r>
            <a:endParaRPr lang="en-US" sz="6600" dirty="0"/>
          </a:p>
        </p:txBody>
      </p:sp>
      <p:pic>
        <p:nvPicPr>
          <p:cNvPr id="11268" name="Picture 4" descr="Tanners, tailors and candlestick makers: a history of apprenticeships |  Apprenticeships | The Guardian">
            <a:extLst>
              <a:ext uri="{FF2B5EF4-FFF2-40B4-BE49-F238E27FC236}">
                <a16:creationId xmlns:a16="http://schemas.microsoft.com/office/drawing/2014/main" id="{4D2FD083-4DB0-41AE-87EB-94035470B9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700" r="-4" b="22567"/>
          <a:stretch/>
        </p:blipFill>
        <p:spPr bwMode="auto">
          <a:xfrm>
            <a:off x="-10959" y="-24648"/>
            <a:ext cx="4503376"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pprenticeship and the rise of Europe | VOX, CEPR Policy Portal">
            <a:extLst>
              <a:ext uri="{FF2B5EF4-FFF2-40B4-BE49-F238E27FC236}">
                <a16:creationId xmlns:a16="http://schemas.microsoft.com/office/drawing/2014/main" id="{82FA8D11-72B0-4D2A-8171-618CCB5F4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24" r="-5" b="33277"/>
          <a:stretch/>
        </p:blipFill>
        <p:spPr bwMode="auto">
          <a:xfrm>
            <a:off x="-10959" y="2319200"/>
            <a:ext cx="4507992"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Tanners, tailors and candlestick makers: a history of apprenticeships |  Apprenticeships | The Guardian">
            <a:extLst>
              <a:ext uri="{FF2B5EF4-FFF2-40B4-BE49-F238E27FC236}">
                <a16:creationId xmlns:a16="http://schemas.microsoft.com/office/drawing/2014/main" id="{3823665A-C04B-478C-B3DC-2CE1A418C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18846"/>
          <a:stretch/>
        </p:blipFill>
        <p:spPr bwMode="auto">
          <a:xfrm>
            <a:off x="-10959" y="4663049"/>
            <a:ext cx="4507992" cy="219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968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otably (Un)Successful Electricians | Klein Tools - For Professionals since  1857">
            <a:extLst>
              <a:ext uri="{FF2B5EF4-FFF2-40B4-BE49-F238E27FC236}">
                <a16:creationId xmlns:a16="http://schemas.microsoft.com/office/drawing/2014/main" id="{3DDE18D1-2CFC-4FD2-AB33-33784215507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531" r="9092" b="28929"/>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A52805-FD2A-4B76-A056-4538953DCBAE}"/>
              </a:ext>
            </a:extLst>
          </p:cNvPr>
          <p:cNvSpPr>
            <a:spLocks noGrp="1"/>
          </p:cNvSpPr>
          <p:nvPr>
            <p:ph type="title"/>
          </p:nvPr>
        </p:nvSpPr>
        <p:spPr>
          <a:xfrm>
            <a:off x="345786" y="3661071"/>
            <a:ext cx="4627658" cy="2470488"/>
          </a:xfrm>
        </p:spPr>
        <p:txBody>
          <a:bodyPr vert="horz" lIns="91440" tIns="45720" rIns="91440" bIns="45720" rtlCol="0" anchor="b">
            <a:noAutofit/>
          </a:bodyPr>
          <a:lstStyle/>
          <a:p>
            <a:r>
              <a:rPr lang="en-US" sz="5400" b="1" spc="-100" dirty="0">
                <a:solidFill>
                  <a:schemeClr val="bg1"/>
                </a:solidFill>
                <a:latin typeface="Arial Black" panose="020B0A04020102020204" pitchFamily="34" charset="0"/>
              </a:rPr>
              <a:t>Did You know Elvis was an apprentice electrician?</a:t>
            </a:r>
            <a:br>
              <a:rPr lang="en-US" sz="6000" b="1" spc="-100" dirty="0">
                <a:solidFill>
                  <a:schemeClr val="bg1"/>
                </a:solidFill>
              </a:rPr>
            </a:br>
            <a:br>
              <a:rPr lang="en-US" sz="6000" b="1" spc="-100" dirty="0">
                <a:solidFill>
                  <a:schemeClr val="bg1"/>
                </a:solidFill>
              </a:rPr>
            </a:br>
            <a:endParaRPr lang="en-US" b="1" spc="-100" dirty="0">
              <a:solidFill>
                <a:schemeClr val="bg1"/>
              </a:solidFill>
            </a:endParaRPr>
          </a:p>
        </p:txBody>
      </p:sp>
    </p:spTree>
    <p:extLst>
      <p:ext uri="{BB962C8B-B14F-4D97-AF65-F5344CB8AC3E}">
        <p14:creationId xmlns:p14="http://schemas.microsoft.com/office/powerpoint/2010/main" val="1703239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D9E3-2725-4719-B9F5-79FFEA783009}"/>
              </a:ext>
            </a:extLst>
          </p:cNvPr>
          <p:cNvSpPr>
            <a:spLocks noGrp="1"/>
          </p:cNvSpPr>
          <p:nvPr>
            <p:ph type="title"/>
          </p:nvPr>
        </p:nvSpPr>
        <p:spPr>
          <a:xfrm>
            <a:off x="206946" y="3318397"/>
            <a:ext cx="2947482" cy="1283461"/>
          </a:xfrm>
        </p:spPr>
        <p:txBody>
          <a:bodyPr anchor="b">
            <a:noAutofit/>
          </a:bodyPr>
          <a:lstStyle/>
          <a:p>
            <a:r>
              <a:rPr lang="en-US" sz="3600" dirty="0">
                <a:latin typeface="Arial Black" panose="020B0A04020102020204" pitchFamily="34" charset="0"/>
              </a:rPr>
              <a:t>Leonardo Di Vinci started out as an apprentice painter</a:t>
            </a:r>
          </a:p>
        </p:txBody>
      </p:sp>
      <p:pic>
        <p:nvPicPr>
          <p:cNvPr id="13314" name="Picture 2" descr="Leonardo da Vinci Paintings, Bio, Ideas | TheArtStory">
            <a:extLst>
              <a:ext uri="{FF2B5EF4-FFF2-40B4-BE49-F238E27FC236}">
                <a16:creationId xmlns:a16="http://schemas.microsoft.com/office/drawing/2014/main" id="{31A494C9-CCD7-40C9-9230-01C0937C5F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2"/>
          <a:stretch/>
        </p:blipFill>
        <p:spPr bwMode="auto">
          <a:xfrm>
            <a:off x="3154428" y="373900"/>
            <a:ext cx="8908525" cy="61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34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8B774B55-DEEF-410A-9F9B-E3F6C9F71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6E060-DB6A-4D66-A91A-71CB8655C139}"/>
              </a:ext>
            </a:extLst>
          </p:cNvPr>
          <p:cNvSpPr>
            <a:spLocks noGrp="1"/>
          </p:cNvSpPr>
          <p:nvPr>
            <p:ph type="title"/>
          </p:nvPr>
        </p:nvSpPr>
        <p:spPr>
          <a:xfrm>
            <a:off x="633999" y="4550229"/>
            <a:ext cx="10909073" cy="1057655"/>
          </a:xfrm>
        </p:spPr>
        <p:txBody>
          <a:bodyPr vert="horz" lIns="91440" tIns="45720" rIns="91440" bIns="45720" rtlCol="0" anchor="b">
            <a:noAutofit/>
          </a:bodyPr>
          <a:lstStyle/>
          <a:p>
            <a:r>
              <a:rPr lang="en-US" sz="4000" dirty="0">
                <a:solidFill>
                  <a:schemeClr val="accent1">
                    <a:lumMod val="50000"/>
                  </a:schemeClr>
                </a:solidFill>
                <a:latin typeface="Arial Black" panose="020B0A04020102020204" pitchFamily="34" charset="0"/>
              </a:rPr>
              <a:t>Henry Ford apprenticed as a machinist</a:t>
            </a:r>
          </a:p>
        </p:txBody>
      </p:sp>
      <p:pic>
        <p:nvPicPr>
          <p:cNvPr id="14338" name="Picture 2" descr="Henry Ford: Horseless Carriages, Zero Emissions and Driverless Cars">
            <a:extLst>
              <a:ext uri="{FF2B5EF4-FFF2-40B4-BE49-F238E27FC236}">
                <a16:creationId xmlns:a16="http://schemas.microsoft.com/office/drawing/2014/main" id="{C8682E94-5D24-4B2D-B34F-FEE324DAE2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3994"/>
          <a:stretch/>
        </p:blipFill>
        <p:spPr bwMode="auto">
          <a:xfrm>
            <a:off x="635457" y="640080"/>
            <a:ext cx="10916463" cy="360273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E86F63E5-80CB-48C0-8847-43E22C5378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B7318D88-D9BB-4846-BF7B-49CBE4094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178E6CEE-A5A7-4FF2-A9BA-8E59C72B3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7832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2" name="Rectangle 10261">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64" name="Rectangle 10263">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266" name="Straight Connector 10265">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268" name="Rectangle 10267">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DEF074-9ACE-44D5-960E-97602AD7DBE6}"/>
              </a:ext>
            </a:extLst>
          </p:cNvPr>
          <p:cNvSpPr>
            <a:spLocks noGrp="1"/>
          </p:cNvSpPr>
          <p:nvPr>
            <p:ph type="title"/>
          </p:nvPr>
        </p:nvSpPr>
        <p:spPr>
          <a:xfrm>
            <a:off x="6730000" y="639097"/>
            <a:ext cx="4813072" cy="3686015"/>
          </a:xfrm>
        </p:spPr>
        <p:txBody>
          <a:bodyPr vert="horz" lIns="91440" tIns="45720" rIns="91440" bIns="45720" rtlCol="0" anchor="b">
            <a:normAutofit fontScale="90000"/>
          </a:bodyPr>
          <a:lstStyle/>
          <a:p>
            <a:pPr algn="ctr"/>
            <a:br>
              <a:rPr lang="en-US" sz="4400" dirty="0">
                <a:solidFill>
                  <a:schemeClr val="tx1">
                    <a:lumMod val="85000"/>
                    <a:lumOff val="15000"/>
                  </a:schemeClr>
                </a:solidFill>
              </a:rPr>
            </a:br>
            <a:br>
              <a:rPr lang="en-US" sz="4400" dirty="0">
                <a:solidFill>
                  <a:schemeClr val="tx1">
                    <a:lumMod val="85000"/>
                    <a:lumOff val="15000"/>
                  </a:schemeClr>
                </a:solidFill>
              </a:rPr>
            </a:br>
            <a:r>
              <a:rPr lang="en-US" sz="6000" b="1" dirty="0">
                <a:solidFill>
                  <a:schemeClr val="tx1">
                    <a:lumMod val="85000"/>
                    <a:lumOff val="15000"/>
                  </a:schemeClr>
                </a:solidFill>
                <a:latin typeface="+mn-lt"/>
              </a:rPr>
              <a:t>Apprentice leaders are the future of your church’s  Bible study ministry</a:t>
            </a:r>
            <a:endParaRPr lang="en-US" sz="4400" b="1" dirty="0">
              <a:solidFill>
                <a:schemeClr val="tx1">
                  <a:lumMod val="85000"/>
                  <a:lumOff val="15000"/>
                </a:schemeClr>
              </a:solidFill>
              <a:latin typeface="+mn-lt"/>
            </a:endParaRPr>
          </a:p>
        </p:txBody>
      </p:sp>
      <p:pic>
        <p:nvPicPr>
          <p:cNvPr id="10242" name="Picture 2" descr="Side view of senior foreman in eyeglasses showing to trainee how handling detail in workshop">
            <a:extLst>
              <a:ext uri="{FF2B5EF4-FFF2-40B4-BE49-F238E27FC236}">
                <a16:creationId xmlns:a16="http://schemas.microsoft.com/office/drawing/2014/main" id="{FD99C2B0-5D55-4DA1-B92E-B947FF4EE0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59" r="17707" b="-1"/>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270" name="Straight Connector 10269">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625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71D6405B-7CEC-BB6D-80B1-2D740983D67F}"/>
              </a:ext>
            </a:extLst>
          </p:cNvPr>
          <p:cNvSpPr/>
          <p:nvPr/>
        </p:nvSpPr>
        <p:spPr>
          <a:xfrm>
            <a:off x="1776511" y="657507"/>
            <a:ext cx="8412518" cy="3884347"/>
          </a:xfrm>
          <a:prstGeom prst="wedgeRectCallout">
            <a:avLst>
              <a:gd name="adj1" fmla="val -9722"/>
              <a:gd name="adj2" fmla="val 86746"/>
            </a:avLst>
          </a:prstGeom>
          <a:solidFill>
            <a:schemeClr val="accent6"/>
          </a:solid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a:rPr>
              <a:t>What kinds of things would an apprentice need to know to be effective as a group leader?</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0E68B88A-62BF-B899-2745-4473AE4C2FAE}"/>
              </a:ext>
            </a:extLst>
          </p:cNvPr>
          <p:cNvPicPr>
            <a:picLocks noChangeAspect="1"/>
          </p:cNvPicPr>
          <p:nvPr/>
        </p:nvPicPr>
        <p:blipFill>
          <a:blip r:embed="rId2"/>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3853559883"/>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F3EC4A-8978-D4D6-788D-8EE5CE0561A1}"/>
              </a:ext>
            </a:extLst>
          </p:cNvPr>
          <p:cNvSpPr txBox="1"/>
          <p:nvPr/>
        </p:nvSpPr>
        <p:spPr>
          <a:xfrm>
            <a:off x="637308" y="1995055"/>
            <a:ext cx="7084293" cy="3785652"/>
          </a:xfrm>
          <a:prstGeom prst="rect">
            <a:avLst/>
          </a:prstGeom>
          <a:noFill/>
        </p:spPr>
        <p:txBody>
          <a:bodyPr wrap="square" rtlCol="0">
            <a:spAutoFit/>
          </a:bodyPr>
          <a:lstStyle/>
          <a:p>
            <a:r>
              <a:rPr lang="en-US" sz="4000" b="1" dirty="0">
                <a:solidFill>
                  <a:schemeClr val="accent2"/>
                </a:solidFill>
              </a:rPr>
              <a:t>Group leaders help by “enlisting a true apprentice…who buys into the great expectation of planting a new class.”</a:t>
            </a:r>
          </a:p>
          <a:p>
            <a:endParaRPr lang="en-US" sz="4000" b="1" dirty="0">
              <a:solidFill>
                <a:schemeClr val="accent2"/>
              </a:solidFill>
            </a:endParaRPr>
          </a:p>
          <a:p>
            <a:r>
              <a:rPr lang="en-US" sz="4000" b="1" dirty="0">
                <a:solidFill>
                  <a:schemeClr val="accent2"/>
                </a:solidFill>
              </a:rPr>
              <a:t> </a:t>
            </a:r>
            <a:r>
              <a:rPr lang="en-US" sz="4000" dirty="0"/>
              <a:t>– </a:t>
            </a:r>
            <a:r>
              <a:rPr lang="en-US" sz="4000" i="1" dirty="0"/>
              <a:t>Great Expectations</a:t>
            </a:r>
            <a:r>
              <a:rPr lang="en-US" sz="4000" dirty="0"/>
              <a:t>, 43</a:t>
            </a:r>
          </a:p>
        </p:txBody>
      </p:sp>
      <p:pic>
        <p:nvPicPr>
          <p:cNvPr id="6" name="Picture 2" descr="Great Expectations Booklet: Planting Seeds for Sunday School Growth: Francis,  David: 9781415867044: Amazon.com: Books">
            <a:extLst>
              <a:ext uri="{FF2B5EF4-FFF2-40B4-BE49-F238E27FC236}">
                <a16:creationId xmlns:a16="http://schemas.microsoft.com/office/drawing/2014/main" id="{7CC6989E-A18B-FCDF-578B-4EC21DFDF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707" y="286603"/>
            <a:ext cx="3641948" cy="57625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8FB0F16-F096-BCB5-300F-F1E5FE6335A9}"/>
              </a:ext>
            </a:extLst>
          </p:cNvPr>
          <p:cNvSpPr>
            <a:spLocks noGrp="1"/>
          </p:cNvSpPr>
          <p:nvPr>
            <p:ph type="title"/>
          </p:nvPr>
        </p:nvSpPr>
        <p:spPr>
          <a:xfrm>
            <a:off x="224118" y="286603"/>
            <a:ext cx="7497483" cy="1450757"/>
          </a:xfrm>
        </p:spPr>
        <p:txBody>
          <a:bodyPr>
            <a:normAutofit/>
          </a:bodyPr>
          <a:lstStyle/>
          <a:p>
            <a:pPr algn="ctr"/>
            <a:r>
              <a:rPr lang="en-US" b="1" dirty="0">
                <a:latin typeface="Calibri" panose="020F0502020204030204" pitchFamily="34" charset="0"/>
                <a:cs typeface="Calibri" panose="020F0502020204030204" pitchFamily="34" charset="0"/>
              </a:rPr>
              <a:t>Every group needs an apprentice teacher</a:t>
            </a:r>
          </a:p>
        </p:txBody>
      </p:sp>
    </p:spTree>
    <p:extLst>
      <p:ext uri="{BB962C8B-B14F-4D97-AF65-F5344CB8AC3E}">
        <p14:creationId xmlns:p14="http://schemas.microsoft.com/office/powerpoint/2010/main" val="1839697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7C8D-A5A6-4AB5-A182-B5157B0642A8}"/>
              </a:ext>
            </a:extLst>
          </p:cNvPr>
          <p:cNvSpPr>
            <a:spLocks noGrp="1"/>
          </p:cNvSpPr>
          <p:nvPr>
            <p:ph type="title"/>
          </p:nvPr>
        </p:nvSpPr>
        <p:spPr>
          <a:xfrm>
            <a:off x="531699" y="758952"/>
            <a:ext cx="2959646" cy="3055666"/>
          </a:xfrm>
        </p:spPr>
        <p:txBody>
          <a:bodyPr>
            <a:normAutofit/>
          </a:bodyPr>
          <a:lstStyle/>
          <a:p>
            <a:r>
              <a:rPr lang="en-US" sz="3600" dirty="0">
                <a:solidFill>
                  <a:schemeClr val="tx1"/>
                </a:solidFill>
                <a:latin typeface="Arial Black" panose="020B0A04020102020204" pitchFamily="34" charset="0"/>
              </a:rPr>
              <a:t>Apprentice leaders help the church in 4 important ways…</a:t>
            </a:r>
          </a:p>
        </p:txBody>
      </p:sp>
      <p:graphicFrame>
        <p:nvGraphicFramePr>
          <p:cNvPr id="5" name="Content Placeholder 2">
            <a:extLst>
              <a:ext uri="{FF2B5EF4-FFF2-40B4-BE49-F238E27FC236}">
                <a16:creationId xmlns:a16="http://schemas.microsoft.com/office/drawing/2014/main" id="{1B2BF3F3-6386-4B49-9EED-7B0052B0F5E1}"/>
              </a:ext>
            </a:extLst>
          </p:cNvPr>
          <p:cNvGraphicFramePr>
            <a:graphicFrameLocks noGrp="1"/>
          </p:cNvGraphicFramePr>
          <p:nvPr>
            <p:ph idx="1"/>
            <p:extLst>
              <p:ext uri="{D42A27DB-BD31-4B8C-83A1-F6EECF244321}">
                <p14:modId xmlns:p14="http://schemas.microsoft.com/office/powerpoint/2010/main" val="2018737276"/>
              </p:ext>
            </p:extLst>
          </p:nvPr>
        </p:nvGraphicFramePr>
        <p:xfrm>
          <a:off x="4059935" y="758952"/>
          <a:ext cx="7104549" cy="5330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Logo&#10;&#10;Description automatically generated">
            <a:extLst>
              <a:ext uri="{FF2B5EF4-FFF2-40B4-BE49-F238E27FC236}">
                <a16:creationId xmlns:a16="http://schemas.microsoft.com/office/drawing/2014/main" id="{F4822506-F62B-3522-EF4B-41B92E6921A0}"/>
              </a:ext>
            </a:extLst>
          </p:cNvPr>
          <p:cNvPicPr>
            <a:picLocks noChangeAspect="1"/>
          </p:cNvPicPr>
          <p:nvPr/>
        </p:nvPicPr>
        <p:blipFill>
          <a:blip r:embed="rId7"/>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1401336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71D6405B-7CEC-BB6D-80B1-2D740983D67F}"/>
              </a:ext>
            </a:extLst>
          </p:cNvPr>
          <p:cNvSpPr/>
          <p:nvPr/>
        </p:nvSpPr>
        <p:spPr>
          <a:xfrm>
            <a:off x="1507253" y="854110"/>
            <a:ext cx="8430567" cy="3878664"/>
          </a:xfrm>
          <a:prstGeom prst="wedgeRectCallout">
            <a:avLst>
              <a:gd name="adj1" fmla="val -9722"/>
              <a:gd name="adj2" fmla="val 86746"/>
            </a:avLst>
          </a:prstGeom>
          <a:solidFill>
            <a:schemeClr val="accent6"/>
          </a:solid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What is your reaction to points 1 and 2 on pages 49-51 of </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Breakthrough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regarding Moses and his succession plan?</a:t>
            </a:r>
          </a:p>
        </p:txBody>
      </p:sp>
      <p:pic>
        <p:nvPicPr>
          <p:cNvPr id="7" name="Picture 6" descr="Logo&#10;&#10;Description automatically generated">
            <a:extLst>
              <a:ext uri="{FF2B5EF4-FFF2-40B4-BE49-F238E27FC236}">
                <a16:creationId xmlns:a16="http://schemas.microsoft.com/office/drawing/2014/main" id="{0E68B88A-62BF-B899-2745-4473AE4C2FAE}"/>
              </a:ext>
            </a:extLst>
          </p:cNvPr>
          <p:cNvPicPr>
            <a:picLocks noChangeAspect="1"/>
          </p:cNvPicPr>
          <p:nvPr/>
        </p:nvPicPr>
        <p:blipFill>
          <a:blip r:embed="rId2"/>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347804057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en leaf plant">
            <a:extLst>
              <a:ext uri="{FF2B5EF4-FFF2-40B4-BE49-F238E27FC236}">
                <a16:creationId xmlns:a16="http://schemas.microsoft.com/office/drawing/2014/main" id="{EDB20274-7371-4DBD-8639-20F219E14A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558"/>
                    </a14:imgEffect>
                    <a14:imgEffect>
                      <a14:saturation sat="66000"/>
                    </a14:imgEffect>
                    <a14:imgEffect>
                      <a14:brightnessContrast bright="6000" contrast="-40000"/>
                    </a14:imgEffect>
                  </a14:imgLayer>
                </a14:imgProps>
              </a:ext>
              <a:ext uri="{28A0092B-C50C-407E-A947-70E740481C1C}">
                <a14:useLocalDpi xmlns:a14="http://schemas.microsoft.com/office/drawing/2010/main" val="0"/>
              </a:ext>
            </a:extLst>
          </a:blip>
          <a:srcRect b="9091"/>
          <a:stretch/>
        </p:blipFill>
        <p:spPr bwMode="auto">
          <a:xfrm>
            <a:off x="-59821" y="10"/>
            <a:ext cx="1225182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CA8729-AF02-49C3-9155-0E441032F162}"/>
              </a:ext>
            </a:extLst>
          </p:cNvPr>
          <p:cNvSpPr>
            <a:spLocks noGrp="1"/>
          </p:cNvSpPr>
          <p:nvPr>
            <p:ph type="title"/>
          </p:nvPr>
        </p:nvSpPr>
        <p:spPr>
          <a:xfrm>
            <a:off x="2223302" y="2157416"/>
            <a:ext cx="7758185" cy="2397492"/>
          </a:xfrm>
        </p:spPr>
        <p:txBody>
          <a:bodyPr vert="horz" lIns="91440" tIns="45720" rIns="91440" bIns="45720" rtlCol="0" anchor="b">
            <a:noAutofit/>
          </a:bodyPr>
          <a:lstStyle/>
          <a:p>
            <a:r>
              <a:rPr lang="en-US" sz="5400" b="1" i="1" dirty="0">
                <a:solidFill>
                  <a:srgbClr val="FFFFFF"/>
                </a:solidFill>
                <a:latin typeface="Arial Black" panose="020B0A04020102020204" pitchFamily="34" charset="0"/>
              </a:rPr>
              <a:t>“The grass is always greener on the other side” </a:t>
            </a:r>
            <a:r>
              <a:rPr lang="en-US" sz="5400" dirty="0">
                <a:solidFill>
                  <a:srgbClr val="FFFFFF"/>
                </a:solidFill>
                <a:latin typeface="Arial Black" panose="020B0A04020102020204" pitchFamily="34" charset="0"/>
              </a:rPr>
              <a:t>is false</a:t>
            </a:r>
          </a:p>
        </p:txBody>
      </p:sp>
    </p:spTree>
    <p:extLst>
      <p:ext uri="{BB962C8B-B14F-4D97-AF65-F5344CB8AC3E}">
        <p14:creationId xmlns:p14="http://schemas.microsoft.com/office/powerpoint/2010/main" val="2798313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75C4-47F1-498B-8238-A06ACB2D71A5}"/>
              </a:ext>
            </a:extLst>
          </p:cNvPr>
          <p:cNvSpPr>
            <a:spLocks noGrp="1"/>
          </p:cNvSpPr>
          <p:nvPr>
            <p:ph type="title"/>
          </p:nvPr>
        </p:nvSpPr>
        <p:spPr>
          <a:xfrm>
            <a:off x="3958209" y="1559237"/>
            <a:ext cx="7998619" cy="6127126"/>
          </a:xfrm>
        </p:spPr>
        <p:txBody>
          <a:bodyPr>
            <a:noAutofit/>
          </a:bodyPr>
          <a:lstStyle/>
          <a:p>
            <a:pPr>
              <a:lnSpc>
                <a:spcPct val="150000"/>
              </a:lnSpc>
            </a:pPr>
            <a:r>
              <a:rPr lang="en-US" dirty="0">
                <a:latin typeface="Arial" panose="020B0604020202020204" pitchFamily="34" charset="0"/>
                <a:cs typeface="Arial" panose="020B0604020202020204" pitchFamily="34" charset="0"/>
              </a:rPr>
              <a:t>Pages 52-60</a:t>
            </a:r>
            <a:br>
              <a:rPr lang="en-US" sz="6000" dirty="0">
                <a:latin typeface="Arial" panose="020B0604020202020204" pitchFamily="34" charset="0"/>
                <a:cs typeface="Arial" panose="020B0604020202020204" pitchFamily="34" charset="0"/>
              </a:rPr>
            </a:br>
            <a:r>
              <a:rPr lang="en-US" sz="4000" dirty="0">
                <a:latin typeface="+mn-lt"/>
                <a:cs typeface="Arial" panose="020B0604020202020204" pitchFamily="34" charset="0"/>
              </a:rPr>
              <a:t>-Selecting an apprentice</a:t>
            </a:r>
            <a:br>
              <a:rPr lang="en-US" sz="4000" dirty="0">
                <a:latin typeface="+mn-lt"/>
                <a:cs typeface="Arial" panose="020B0604020202020204" pitchFamily="34" charset="0"/>
              </a:rPr>
            </a:br>
            <a:r>
              <a:rPr lang="en-US" sz="4000" dirty="0">
                <a:latin typeface="+mn-lt"/>
                <a:cs typeface="Arial" panose="020B0604020202020204" pitchFamily="34" charset="0"/>
              </a:rPr>
              <a:t>-5 steps for developing an apprentice</a:t>
            </a:r>
            <a:br>
              <a:rPr lang="en-US" sz="4000" dirty="0">
                <a:latin typeface="+mn-lt"/>
                <a:cs typeface="Arial" panose="020B0604020202020204" pitchFamily="34" charset="0"/>
              </a:rPr>
            </a:br>
            <a:r>
              <a:rPr lang="en-US" sz="4000" dirty="0">
                <a:latin typeface="+mn-lt"/>
                <a:cs typeface="Arial" panose="020B0604020202020204" pitchFamily="34" charset="0"/>
              </a:rPr>
              <a:t>-A 6 month plan for developing an apprentice</a:t>
            </a:r>
            <a:br>
              <a:rPr lang="en-US" sz="4000" dirty="0">
                <a:latin typeface="+mn-lt"/>
                <a:cs typeface="Arial" panose="020B0604020202020204" pitchFamily="34" charset="0"/>
              </a:rPr>
            </a:br>
            <a:r>
              <a:rPr lang="en-US" sz="4000" dirty="0">
                <a:latin typeface="+mn-lt"/>
                <a:cs typeface="Arial" panose="020B0604020202020204" pitchFamily="34" charset="0"/>
              </a:rPr>
              <a:t>-6 things every apprentice needs</a:t>
            </a:r>
            <a:br>
              <a:rPr lang="en-US" sz="3600" dirty="0">
                <a:latin typeface="+mn-lt"/>
                <a:cs typeface="Arial" panose="020B0604020202020204" pitchFamily="34" charset="0"/>
              </a:rPr>
            </a:br>
            <a:br>
              <a:rPr lang="en-US" sz="2800" dirty="0">
                <a:latin typeface="+mn-lt"/>
                <a:cs typeface="Arial" panose="020B0604020202020204" pitchFamily="34" charset="0"/>
              </a:rPr>
            </a:br>
            <a:endParaRPr lang="en-US" sz="6000" dirty="0">
              <a:latin typeface="+mn-lt"/>
              <a:cs typeface="Arial" panose="020B0604020202020204" pitchFamily="34" charset="0"/>
            </a:endParaRPr>
          </a:p>
        </p:txBody>
      </p:sp>
      <p:pic>
        <p:nvPicPr>
          <p:cNvPr id="7" name="Content Placeholder 6" descr="A picture containing graphical user interface&#10;&#10;Description automatically generated">
            <a:extLst>
              <a:ext uri="{FF2B5EF4-FFF2-40B4-BE49-F238E27FC236}">
                <a16:creationId xmlns:a16="http://schemas.microsoft.com/office/drawing/2014/main" id="{5A2D1A08-0266-45AE-863B-5B42DD700E15}"/>
              </a:ext>
            </a:extLst>
          </p:cNvPr>
          <p:cNvPicPr>
            <a:picLocks noChangeAspect="1"/>
          </p:cNvPicPr>
          <p:nvPr/>
        </p:nvPicPr>
        <p:blipFill>
          <a:blip r:embed="rId2"/>
          <a:stretch>
            <a:fillRect/>
          </a:stretch>
        </p:blipFill>
        <p:spPr>
          <a:xfrm>
            <a:off x="618568" y="1426866"/>
            <a:ext cx="2790727" cy="4326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Logo&#10;&#10;Description automatically generated">
            <a:extLst>
              <a:ext uri="{FF2B5EF4-FFF2-40B4-BE49-F238E27FC236}">
                <a16:creationId xmlns:a16="http://schemas.microsoft.com/office/drawing/2014/main" id="{C499CE54-F8E3-2D8A-75F1-6858F99F772C}"/>
              </a:ext>
            </a:extLst>
          </p:cNvPr>
          <p:cNvPicPr>
            <a:picLocks noChangeAspect="1"/>
          </p:cNvPicPr>
          <p:nvPr/>
        </p:nvPicPr>
        <p:blipFill>
          <a:blip r:embed="rId3"/>
          <a:stretch>
            <a:fillRect/>
          </a:stretch>
        </p:blipFill>
        <p:spPr>
          <a:xfrm>
            <a:off x="10399984" y="6179390"/>
            <a:ext cx="1442544" cy="417901"/>
          </a:xfrm>
          <a:prstGeom prst="rect">
            <a:avLst/>
          </a:prstGeom>
        </p:spPr>
      </p:pic>
    </p:spTree>
    <p:extLst>
      <p:ext uri="{BB962C8B-B14F-4D97-AF65-F5344CB8AC3E}">
        <p14:creationId xmlns:p14="http://schemas.microsoft.com/office/powerpoint/2010/main" val="3408885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lstStyle/>
          <a:p>
            <a:r>
              <a:rPr lang="en-US" b="1" dirty="0">
                <a:solidFill>
                  <a:schemeClr val="accent1"/>
                </a:solidFill>
              </a:rPr>
              <a:t>L</a:t>
            </a:r>
            <a:r>
              <a:rPr lang="en-US" dirty="0">
                <a:solidFill>
                  <a:schemeClr val="tx1"/>
                </a:solidFill>
              </a:rPr>
              <a:t>EARN AND OBEY GOD’S WORD</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690282" y="1845734"/>
            <a:ext cx="11349318" cy="4023360"/>
          </a:xfrm>
        </p:spPr>
        <p:txBody>
          <a:bodyPr>
            <a:normAutofit/>
          </a:bodyPr>
          <a:lstStyle/>
          <a:p>
            <a:pPr marL="36900" indent="0">
              <a:buNone/>
            </a:pPr>
            <a:r>
              <a:rPr lang="en-US" sz="3600" dirty="0">
                <a:solidFill>
                  <a:schemeClr val="tx1"/>
                </a:solidFill>
              </a:rPr>
              <a:t>Chapter 1:  Are group members maturing as disciples?</a:t>
            </a:r>
          </a:p>
          <a:p>
            <a:pPr marL="36900" indent="0">
              <a:buNone/>
            </a:pPr>
            <a:r>
              <a:rPr lang="en-US" sz="3600" dirty="0">
                <a:solidFill>
                  <a:schemeClr val="tx1"/>
                </a:solidFill>
              </a:rPr>
              <a:t>Chapter 2:  Are Bible studies well-prepared and engaging?</a:t>
            </a:r>
          </a:p>
          <a:p>
            <a:pPr marL="36900" indent="0">
              <a:buNone/>
            </a:pPr>
            <a:r>
              <a:rPr lang="en-US" sz="3600" dirty="0">
                <a:solidFill>
                  <a:schemeClr val="tx1"/>
                </a:solidFill>
              </a:rPr>
              <a:t>Chapter 3:  Are apprentice leaders identified and developed?</a:t>
            </a:r>
          </a:p>
          <a:p>
            <a:pPr marL="36900" indent="0">
              <a:buNone/>
            </a:pPr>
            <a:r>
              <a:rPr lang="en-US" sz="3600" dirty="0">
                <a:solidFill>
                  <a:schemeClr val="tx1"/>
                </a:solidFill>
              </a:rPr>
              <a:t>Chapter 4:  Are new groups started regularly?</a:t>
            </a:r>
          </a:p>
        </p:txBody>
      </p:sp>
    </p:spTree>
    <p:extLst>
      <p:ext uri="{BB962C8B-B14F-4D97-AF65-F5344CB8AC3E}">
        <p14:creationId xmlns:p14="http://schemas.microsoft.com/office/powerpoint/2010/main" val="95922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hoto:  The California Mermaid Convention"/>
          <p:cNvPicPr>
            <a:picLocks noChangeAspect="1" noChangeArrowheads="1"/>
          </p:cNvPicPr>
          <p:nvPr/>
        </p:nvPicPr>
        <p:blipFill rotWithShape="1">
          <a:blip r:embed="rId2" cstate="print"/>
          <a:srcRect l="1305"/>
          <a:stretch/>
        </p:blipFill>
        <p:spPr bwMode="auto">
          <a:xfrm>
            <a:off x="1587985" y="318404"/>
            <a:ext cx="4279416" cy="5781314"/>
          </a:xfrm>
          <a:prstGeom prst="rect">
            <a:avLst/>
          </a:prstGeom>
        </p:spPr>
      </p:pic>
      <p:pic>
        <p:nvPicPr>
          <p:cNvPr id="50180" name="Picture 4" descr="CW_MerFolk(Drooker)"/>
          <p:cNvPicPr>
            <a:picLocks noChangeAspect="1" noChangeArrowheads="1"/>
          </p:cNvPicPr>
          <p:nvPr/>
        </p:nvPicPr>
        <p:blipFill rotWithShape="1">
          <a:blip r:embed="rId3" cstate="print"/>
          <a:srcRect l="19229" r="25193" b="-2"/>
          <a:stretch/>
        </p:blipFill>
        <p:spPr bwMode="auto">
          <a:xfrm>
            <a:off x="6543525" y="343828"/>
            <a:ext cx="4279416" cy="5774988"/>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9" name="Rectangle 28678">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681" name="Rectangle 28680">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683" name="Straight Connector 28682">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685" name="Rectangle 28684">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87" name="Rectangle 28686">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FBAFA70E-E7F5-46E3-82BD-C65504E254F1}"/>
              </a:ext>
            </a:extLst>
          </p:cNvPr>
          <p:cNvSpPr>
            <a:spLocks noGrp="1"/>
          </p:cNvSpPr>
          <p:nvPr>
            <p:ph type="title"/>
          </p:nvPr>
        </p:nvSpPr>
        <p:spPr>
          <a:xfrm>
            <a:off x="1065227" y="5487944"/>
            <a:ext cx="10058400" cy="822960"/>
          </a:xfrm>
        </p:spPr>
        <p:txBody>
          <a:bodyPr vert="horz" lIns="91440" tIns="45720" rIns="91440" bIns="45720" rtlCol="0" anchor="b">
            <a:noAutofit/>
          </a:bodyPr>
          <a:lstStyle/>
          <a:p>
            <a:pPr algn="ctr"/>
            <a:r>
              <a:rPr lang="en-US" sz="7200" dirty="0" err="1">
                <a:solidFill>
                  <a:srgbClr val="FFFFFF"/>
                </a:solidFill>
              </a:rPr>
              <a:t>Bronycon</a:t>
            </a:r>
            <a:endParaRPr lang="en-US" sz="7200" dirty="0">
              <a:solidFill>
                <a:srgbClr val="FFFFFF"/>
              </a:solidFill>
            </a:endParaRPr>
          </a:p>
        </p:txBody>
      </p:sp>
      <p:pic>
        <p:nvPicPr>
          <p:cNvPr id="3074" name="Picture 2" descr="BronyCon 2019 photo dump - BronyCon 2019 - MLP Forums">
            <a:extLst>
              <a:ext uri="{FF2B5EF4-FFF2-40B4-BE49-F238E27FC236}">
                <a16:creationId xmlns:a16="http://schemas.microsoft.com/office/drawing/2014/main" id="{84DA2EA5-59F6-4905-8152-FBE5FF56C2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48" r="1" b="10350"/>
          <a:stretch/>
        </p:blipFill>
        <p:spPr bwMode="auto">
          <a:xfrm>
            <a:off x="20" y="10"/>
            <a:ext cx="7977495" cy="4744794"/>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Image result for bronycon"/>
          <p:cNvPicPr>
            <a:picLocks noChangeAspect="1" noChangeArrowheads="1"/>
          </p:cNvPicPr>
          <p:nvPr/>
        </p:nvPicPr>
        <p:blipFill rotWithShape="1">
          <a:blip r:embed="rId3" cstate="print"/>
          <a:srcRect l="28392" r="8640" b="-1"/>
          <a:stretch/>
        </p:blipFill>
        <p:spPr bwMode="auto">
          <a:xfrm>
            <a:off x="8138382" y="1965"/>
            <a:ext cx="4053618" cy="4747788"/>
          </a:xfrm>
          <a:prstGeom prst="rect">
            <a:avLst/>
          </a:prstGeom>
        </p:spPr>
      </p:pic>
      <p:sp>
        <p:nvSpPr>
          <p:cNvPr id="28689" name="Rectangle 28688">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mage result for star trek convention"/>
          <p:cNvPicPr>
            <a:picLocks noChangeAspect="1" noChangeArrowheads="1"/>
          </p:cNvPicPr>
          <p:nvPr/>
        </p:nvPicPr>
        <p:blipFill rotWithShape="1">
          <a:blip r:embed="rId2" cstate="print"/>
          <a:srcRect/>
          <a:stretch/>
        </p:blipFill>
        <p:spPr bwMode="auto">
          <a:xfrm>
            <a:off x="0" y="0"/>
            <a:ext cx="12192015"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7" name="Rectangle 2056">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9" name="Straight Connector 2058">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August 27, 2022 - Bible verse of the day (NRSV) - Genesis 2:18 -  DailyVerses.net">
            <a:extLst>
              <a:ext uri="{FF2B5EF4-FFF2-40B4-BE49-F238E27FC236}">
                <a16:creationId xmlns:a16="http://schemas.microsoft.com/office/drawing/2014/main" id="{E5151216-C19F-32F6-700B-57DB6BF13DD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845"/>
          <a:stretch/>
        </p:blipFill>
        <p:spPr bwMode="auto">
          <a:xfrm>
            <a:off x="-3191" y="10216"/>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A73442C-6AF4-F576-FA4B-2B1DB4C6BC06}"/>
              </a:ext>
            </a:extLst>
          </p:cNvPr>
          <p:cNvSpPr>
            <a:spLocks noGrp="1"/>
          </p:cNvSpPr>
          <p:nvPr>
            <p:ph type="title"/>
          </p:nvPr>
        </p:nvSpPr>
        <p:spPr>
          <a:xfrm>
            <a:off x="1116218" y="5463160"/>
            <a:ext cx="10058400" cy="822960"/>
          </a:xfrm>
        </p:spPr>
        <p:txBody>
          <a:bodyPr vert="horz" lIns="91440" tIns="45720" rIns="91440" bIns="45720" rtlCol="0" anchor="b">
            <a:normAutofit/>
          </a:bodyPr>
          <a:lstStyle/>
          <a:p>
            <a:r>
              <a:rPr lang="en-US" sz="5400" b="1" i="1" dirty="0">
                <a:solidFill>
                  <a:srgbClr val="FFFFFF"/>
                </a:solidFill>
              </a:rPr>
              <a:t>We have a God-given need for others</a:t>
            </a:r>
          </a:p>
        </p:txBody>
      </p:sp>
      <p:sp>
        <p:nvSpPr>
          <p:cNvPr id="2063" name="Rectangle 2062">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0216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2" descr="Image result for thumbs down"/>
          <p:cNvPicPr>
            <a:picLocks noChangeAspect="1" noChangeArrowheads="1"/>
          </p:cNvPicPr>
          <p:nvPr/>
        </p:nvPicPr>
        <p:blipFill>
          <a:blip r:embed="rId2" cstate="print"/>
          <a:srcRect/>
          <a:stretch>
            <a:fillRect/>
          </a:stretch>
        </p:blipFill>
        <p:spPr bwMode="auto">
          <a:xfrm>
            <a:off x="3682291" y="3286907"/>
            <a:ext cx="4269412" cy="2846276"/>
          </a:xfrm>
          <a:prstGeom prst="rect">
            <a:avLst/>
          </a:prstGeom>
          <a:noFill/>
        </p:spPr>
      </p:pic>
      <p:sp>
        <p:nvSpPr>
          <p:cNvPr id="3" name="Content Placeholder 2"/>
          <p:cNvSpPr>
            <a:spLocks noGrp="1"/>
          </p:cNvSpPr>
          <p:nvPr>
            <p:ph idx="1"/>
          </p:nvPr>
        </p:nvSpPr>
        <p:spPr>
          <a:xfrm>
            <a:off x="1940379" y="856035"/>
            <a:ext cx="8491879" cy="3567137"/>
          </a:xfrm>
        </p:spPr>
        <p:txBody>
          <a:bodyPr>
            <a:normAutofit/>
          </a:bodyPr>
          <a:lstStyle/>
          <a:p>
            <a:pPr algn="ctr"/>
            <a:r>
              <a:rPr lang="en-US" sz="4400" dirty="0"/>
              <a:t>“We want you to </a:t>
            </a:r>
            <a:r>
              <a:rPr lang="en-US" sz="4400" b="1" dirty="0"/>
              <a:t>birth</a:t>
            </a:r>
            <a:r>
              <a:rPr lang="en-US" sz="4400" dirty="0"/>
              <a:t> a new class”</a:t>
            </a:r>
          </a:p>
          <a:p>
            <a:pPr algn="ctr"/>
            <a:r>
              <a:rPr lang="en-US" sz="4400" dirty="0"/>
              <a:t>“Let’s </a:t>
            </a:r>
            <a:r>
              <a:rPr lang="en-US" sz="4400" b="1" dirty="0"/>
              <a:t>split</a:t>
            </a:r>
            <a:r>
              <a:rPr lang="en-US" sz="4400" dirty="0"/>
              <a:t> your group”</a:t>
            </a:r>
          </a:p>
          <a:p>
            <a:pPr algn="ctr"/>
            <a:r>
              <a:rPr lang="en-US" sz="4400" dirty="0"/>
              <a:t>“Can we </a:t>
            </a:r>
            <a:r>
              <a:rPr lang="en-US" sz="4400" b="1" dirty="0"/>
              <a:t>divide</a:t>
            </a:r>
            <a:r>
              <a:rPr lang="en-US" sz="4400" dirty="0"/>
              <a:t> your class?”</a:t>
            </a:r>
          </a:p>
          <a:p>
            <a:endParaRPr lang="en-US" sz="2700" dirty="0"/>
          </a:p>
          <a:p>
            <a:endParaRPr lang="en-US" dirty="0"/>
          </a:p>
        </p:txBody>
      </p:sp>
      <p:sp>
        <p:nvSpPr>
          <p:cNvPr id="2" name="Rectangle 1">
            <a:extLst>
              <a:ext uri="{FF2B5EF4-FFF2-40B4-BE49-F238E27FC236}">
                <a16:creationId xmlns:a16="http://schemas.microsoft.com/office/drawing/2014/main" id="{5C317961-199D-46ED-8153-ECCF322EDAFB}"/>
              </a:ext>
            </a:extLst>
          </p:cNvPr>
          <p:cNvSpPr/>
          <p:nvPr/>
        </p:nvSpPr>
        <p:spPr>
          <a:xfrm>
            <a:off x="0" y="6222380"/>
            <a:ext cx="12192000" cy="631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8FF870B4-4784-76A9-7010-30B1F6B52488}"/>
              </a:ext>
            </a:extLst>
          </p:cNvPr>
          <p:cNvPicPr>
            <a:picLocks noChangeAspect="1"/>
          </p:cNvPicPr>
          <p:nvPr/>
        </p:nvPicPr>
        <p:blipFill>
          <a:blip r:embed="rId3"/>
          <a:stretch>
            <a:fillRect/>
          </a:stretch>
        </p:blipFill>
        <p:spPr>
          <a:xfrm>
            <a:off x="10415751" y="6271978"/>
            <a:ext cx="1589695" cy="460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en plant on persons hand">
            <a:extLst>
              <a:ext uri="{FF2B5EF4-FFF2-40B4-BE49-F238E27FC236}">
                <a16:creationId xmlns:a16="http://schemas.microsoft.com/office/drawing/2014/main" id="{2754524B-69EA-4502-887A-F46BD0A4BE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655"/>
          <a:stretch/>
        </p:blipFill>
        <p:spPr bwMode="auto">
          <a:xfrm>
            <a:off x="0" y="1282"/>
            <a:ext cx="1219200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064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702A-6F9F-92EB-3C8B-262AA190AF72}"/>
              </a:ext>
            </a:extLst>
          </p:cNvPr>
          <p:cNvSpPr>
            <a:spLocks noGrp="1"/>
          </p:cNvSpPr>
          <p:nvPr>
            <p:ph type="title"/>
          </p:nvPr>
        </p:nvSpPr>
        <p:spPr/>
        <p:txBody>
          <a:bodyPr/>
          <a:lstStyle/>
          <a:p>
            <a:r>
              <a:rPr lang="en-US" dirty="0"/>
              <a:t>New groups:</a:t>
            </a:r>
          </a:p>
        </p:txBody>
      </p:sp>
      <p:sp>
        <p:nvSpPr>
          <p:cNvPr id="3" name="Content Placeholder 2">
            <a:extLst>
              <a:ext uri="{FF2B5EF4-FFF2-40B4-BE49-F238E27FC236}">
                <a16:creationId xmlns:a16="http://schemas.microsoft.com/office/drawing/2014/main" id="{EBD6C6F9-DC41-DEA3-E004-BA11390B29A6}"/>
              </a:ext>
            </a:extLst>
          </p:cNvPr>
          <p:cNvSpPr>
            <a:spLocks noGrp="1"/>
          </p:cNvSpPr>
          <p:nvPr>
            <p:ph idx="1"/>
          </p:nvPr>
        </p:nvSpPr>
        <p:spPr/>
        <p:txBody>
          <a:bodyPr/>
          <a:lstStyle/>
          <a:p>
            <a:pPr>
              <a:buFont typeface="Arial" panose="020B0604020202020204" pitchFamily="34" charset="0"/>
              <a:buChar char="•"/>
            </a:pPr>
            <a:r>
              <a:rPr lang="en-US" sz="3600" dirty="0"/>
              <a:t> Add 10 people on average</a:t>
            </a:r>
          </a:p>
          <a:p>
            <a:pPr>
              <a:buFont typeface="Arial" panose="020B0604020202020204" pitchFamily="34" charset="0"/>
              <a:buChar char="•"/>
            </a:pPr>
            <a:r>
              <a:rPr lang="en-US" sz="3600" dirty="0"/>
              <a:t>Raise your annual giving by $11-13K (or more)</a:t>
            </a:r>
          </a:p>
          <a:p>
            <a:pPr>
              <a:buFont typeface="Arial" panose="020B0604020202020204" pitchFamily="34" charset="0"/>
              <a:buChar char="•"/>
            </a:pPr>
            <a:r>
              <a:rPr lang="en-US" sz="3600" dirty="0"/>
              <a:t> Grow faster than older established groups</a:t>
            </a:r>
          </a:p>
          <a:p>
            <a:pPr>
              <a:buFont typeface="Arial" panose="020B0604020202020204" pitchFamily="34" charset="0"/>
              <a:buChar char="•"/>
            </a:pPr>
            <a:r>
              <a:rPr lang="en-US" sz="3600" dirty="0"/>
              <a:t> Are more outwardly focused &amp; evangelistic</a:t>
            </a:r>
          </a:p>
          <a:p>
            <a:pPr>
              <a:buFont typeface="Arial" panose="020B0604020202020204" pitchFamily="34" charset="0"/>
              <a:buChar char="•"/>
            </a:pPr>
            <a:r>
              <a:rPr lang="en-US" sz="3600" dirty="0"/>
              <a:t> Overcome the “LEGO” factor…</a:t>
            </a:r>
          </a:p>
        </p:txBody>
      </p:sp>
    </p:spTree>
    <p:extLst>
      <p:ext uri="{BB962C8B-B14F-4D97-AF65-F5344CB8AC3E}">
        <p14:creationId xmlns:p14="http://schemas.microsoft.com/office/powerpoint/2010/main" val="35055979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AutoShape 2" descr="Image result for legos"/>
          <p:cNvSpPr>
            <a:spLocks noChangeAspect="1" noChangeArrowheads="1"/>
          </p:cNvSpPr>
          <p:nvPr/>
        </p:nvSpPr>
        <p:spPr bwMode="auto">
          <a:xfrm>
            <a:off x="2783681" y="748904"/>
            <a:ext cx="228600" cy="228601"/>
          </a:xfrm>
          <a:prstGeom prst="rect">
            <a:avLst/>
          </a:prstGeom>
          <a:noFill/>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3252" name="AutoShape 4" descr="iStock"/>
          <p:cNvSpPr>
            <a:spLocks noChangeAspect="1" noChangeArrowheads="1"/>
          </p:cNvSpPr>
          <p:nvPr/>
        </p:nvSpPr>
        <p:spPr bwMode="auto">
          <a:xfrm>
            <a:off x="2783681" y="748904"/>
            <a:ext cx="228600" cy="228601"/>
          </a:xfrm>
          <a:prstGeom prst="rect">
            <a:avLst/>
          </a:prstGeom>
          <a:noFill/>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pic>
        <p:nvPicPr>
          <p:cNvPr id="53254" name="Picture 6" descr="Image result for legos"/>
          <p:cNvPicPr>
            <a:picLocks noChangeAspect="1" noChangeArrowheads="1"/>
          </p:cNvPicPr>
          <p:nvPr/>
        </p:nvPicPr>
        <p:blipFill>
          <a:blip r:embed="rId3"/>
          <a:srcRect/>
          <a:stretch>
            <a:fillRect/>
          </a:stretch>
        </p:blipFill>
        <p:spPr bwMode="auto">
          <a:xfrm>
            <a:off x="1579756" y="1132216"/>
            <a:ext cx="9032487" cy="6016805"/>
          </a:xfrm>
          <a:prstGeom prst="rect">
            <a:avLst/>
          </a:prstGeom>
          <a:noFill/>
        </p:spPr>
      </p:pic>
      <p:pic>
        <p:nvPicPr>
          <p:cNvPr id="2" name="Picture 1" descr="Logo&#10;&#10;Description automatically generated">
            <a:extLst>
              <a:ext uri="{FF2B5EF4-FFF2-40B4-BE49-F238E27FC236}">
                <a16:creationId xmlns:a16="http://schemas.microsoft.com/office/drawing/2014/main" id="{F508A397-EEC7-3782-8885-D5C1C830D469}"/>
              </a:ext>
            </a:extLst>
          </p:cNvPr>
          <p:cNvPicPr>
            <a:picLocks noChangeAspect="1"/>
          </p:cNvPicPr>
          <p:nvPr/>
        </p:nvPicPr>
        <p:blipFill>
          <a:blip r:embed="rId4"/>
          <a:stretch>
            <a:fillRect/>
          </a:stretch>
        </p:blipFill>
        <p:spPr>
          <a:xfrm>
            <a:off x="10415751" y="6271978"/>
            <a:ext cx="1589695" cy="460530"/>
          </a:xfrm>
          <a:prstGeom prst="rect">
            <a:avLst/>
          </a:prstGeom>
        </p:spPr>
      </p:pic>
      <p:sp>
        <p:nvSpPr>
          <p:cNvPr id="3" name="TextBox 2">
            <a:extLst>
              <a:ext uri="{FF2B5EF4-FFF2-40B4-BE49-F238E27FC236}">
                <a16:creationId xmlns:a16="http://schemas.microsoft.com/office/drawing/2014/main" id="{AD5703EC-F716-2CB7-AB62-6BB99EDAE690}"/>
              </a:ext>
            </a:extLst>
          </p:cNvPr>
          <p:cNvSpPr txBox="1"/>
          <p:nvPr/>
        </p:nvSpPr>
        <p:spPr>
          <a:xfrm>
            <a:off x="954593" y="562708"/>
            <a:ext cx="10080552" cy="1446550"/>
          </a:xfrm>
          <a:prstGeom prst="rect">
            <a:avLst/>
          </a:prstGeom>
          <a:noFill/>
        </p:spPr>
        <p:txBody>
          <a:bodyPr wrap="square" rtlCol="0">
            <a:spAutoFit/>
          </a:bodyPr>
          <a:lstStyle/>
          <a:p>
            <a:pPr algn="ctr"/>
            <a:r>
              <a:rPr lang="en-US" sz="4400" dirty="0"/>
              <a:t>New Groups Overcome </a:t>
            </a:r>
          </a:p>
          <a:p>
            <a:pPr algn="ctr"/>
            <a:r>
              <a:rPr lang="en-US" sz="4400" dirty="0"/>
              <a:t>the “LEGO” Factor</a:t>
            </a: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wn Sprinkler, Water, Hose Connection, Lawn, Garden">
            <a:extLst>
              <a:ext uri="{FF2B5EF4-FFF2-40B4-BE49-F238E27FC236}">
                <a16:creationId xmlns:a16="http://schemas.microsoft.com/office/drawing/2014/main" id="{B045E1D3-7717-4DDA-BE0F-8EB128B3FFF4}"/>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60DD56-A60A-4E05-BDC8-803F24BD57B7}"/>
              </a:ext>
            </a:extLst>
          </p:cNvPr>
          <p:cNvSpPr>
            <a:spLocks noGrp="1"/>
          </p:cNvSpPr>
          <p:nvPr>
            <p:ph type="title"/>
          </p:nvPr>
        </p:nvSpPr>
        <p:spPr>
          <a:xfrm>
            <a:off x="1916906" y="5317240"/>
            <a:ext cx="8408194" cy="744836"/>
          </a:xfrm>
        </p:spPr>
        <p:txBody>
          <a:bodyPr vert="horz" lIns="91440" tIns="45720" rIns="91440" bIns="45720" rtlCol="0" anchor="ctr">
            <a:normAutofit fontScale="90000"/>
          </a:bodyPr>
          <a:lstStyle/>
          <a:p>
            <a:pPr algn="ctr"/>
            <a:r>
              <a:rPr lang="en-US" sz="4000" dirty="0">
                <a:solidFill>
                  <a:schemeClr val="bg1"/>
                </a:solidFill>
                <a:latin typeface="Arial Black" panose="020B0A04020102020204" pitchFamily="34" charset="0"/>
              </a:rPr>
              <a:t>It’s greener where you water it</a:t>
            </a:r>
          </a:p>
        </p:txBody>
      </p:sp>
    </p:spTree>
    <p:extLst>
      <p:ext uri="{BB962C8B-B14F-4D97-AF65-F5344CB8AC3E}">
        <p14:creationId xmlns:p14="http://schemas.microsoft.com/office/powerpoint/2010/main" val="1142586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ABA5-9DED-DFC4-FE86-6973C102517B}"/>
              </a:ext>
            </a:extLst>
          </p:cNvPr>
          <p:cNvSpPr>
            <a:spLocks noGrp="1"/>
          </p:cNvSpPr>
          <p:nvPr>
            <p:ph type="title"/>
          </p:nvPr>
        </p:nvSpPr>
        <p:spPr/>
        <p:txBody>
          <a:bodyPr/>
          <a:lstStyle/>
          <a:p>
            <a:r>
              <a:rPr lang="en-US" dirty="0"/>
              <a:t>Discuss one of these at your table:</a:t>
            </a:r>
          </a:p>
        </p:txBody>
      </p:sp>
      <p:sp>
        <p:nvSpPr>
          <p:cNvPr id="3" name="Content Placeholder 2">
            <a:extLst>
              <a:ext uri="{FF2B5EF4-FFF2-40B4-BE49-F238E27FC236}">
                <a16:creationId xmlns:a16="http://schemas.microsoft.com/office/drawing/2014/main" id="{3B22EFBF-FB25-2CCB-28FA-01C870508174}"/>
              </a:ext>
            </a:extLst>
          </p:cNvPr>
          <p:cNvSpPr>
            <a:spLocks noGrp="1"/>
          </p:cNvSpPr>
          <p:nvPr>
            <p:ph idx="1"/>
          </p:nvPr>
        </p:nvSpPr>
        <p:spPr/>
        <p:txBody>
          <a:bodyPr>
            <a:normAutofit fontScale="92500" lnSpcReduction="20000"/>
          </a:bodyPr>
          <a:lstStyle/>
          <a:p>
            <a:pPr marL="457200" indent="-457200">
              <a:spcAft>
                <a:spcPts val="600"/>
              </a:spcAft>
              <a:buFont typeface="+mj-lt"/>
              <a:buAutoNum type="arabicPeriod"/>
            </a:pPr>
            <a:r>
              <a:rPr lang="en-US" sz="3600" dirty="0"/>
              <a:t>Which two of the 8 signposts are most noticeable in your groups? Which are most lacking?</a:t>
            </a:r>
          </a:p>
          <a:p>
            <a:pPr marL="457200" indent="-457200">
              <a:spcAft>
                <a:spcPts val="600"/>
              </a:spcAft>
              <a:buFont typeface="+mj-lt"/>
              <a:buAutoNum type="arabicPeriod"/>
            </a:pPr>
            <a:r>
              <a:rPr lang="en-US" sz="3600" dirty="0"/>
              <a:t>Are your groups’ Bible studies well-prepared, engaging, or both? Why do you believe that?</a:t>
            </a:r>
          </a:p>
          <a:p>
            <a:pPr marL="457200" indent="-457200">
              <a:spcAft>
                <a:spcPts val="600"/>
              </a:spcAft>
              <a:buFont typeface="+mj-lt"/>
              <a:buAutoNum type="arabicPeriod"/>
            </a:pPr>
            <a:r>
              <a:rPr lang="en-US" sz="3600" dirty="0"/>
              <a:t>What would it take for every group in your church to develop one apprentice over the next 12 months?</a:t>
            </a:r>
          </a:p>
          <a:p>
            <a:pPr marL="457200" indent="-457200">
              <a:spcAft>
                <a:spcPts val="600"/>
              </a:spcAft>
              <a:buFont typeface="+mj-lt"/>
              <a:buAutoNum type="arabicPeriod"/>
            </a:pPr>
            <a:r>
              <a:rPr lang="en-US" sz="3600" dirty="0"/>
              <a:t>How can you elevate the awareness of the need for new groups? What’s the biggest factor keeping new groups from being started?</a:t>
            </a:r>
          </a:p>
        </p:txBody>
      </p:sp>
    </p:spTree>
    <p:extLst>
      <p:ext uri="{BB962C8B-B14F-4D97-AF65-F5344CB8AC3E}">
        <p14:creationId xmlns:p14="http://schemas.microsoft.com/office/powerpoint/2010/main" val="3501368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three men standing on black tub full of water">
            <a:extLst>
              <a:ext uri="{FF2B5EF4-FFF2-40B4-BE49-F238E27FC236}">
                <a16:creationId xmlns:a16="http://schemas.microsoft.com/office/drawing/2014/main" id="{0935AF2F-EB33-4A89-980C-EBE59F1D3C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53" b="124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F2A8E8A-BAF1-440D-B475-B72A1840A08B}"/>
              </a:ext>
            </a:extLst>
          </p:cNvPr>
          <p:cNvSpPr/>
          <p:nvPr/>
        </p:nvSpPr>
        <p:spPr>
          <a:xfrm>
            <a:off x="20" y="4133835"/>
            <a:ext cx="12191980" cy="877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E40E5-E9F5-43E8-8C49-C6C14D87CF34}"/>
              </a:ext>
            </a:extLst>
          </p:cNvPr>
          <p:cNvSpPr>
            <a:spLocks noGrp="1"/>
          </p:cNvSpPr>
          <p:nvPr>
            <p:ph type="title"/>
          </p:nvPr>
        </p:nvSpPr>
        <p:spPr>
          <a:xfrm>
            <a:off x="385077" y="4133835"/>
            <a:ext cx="11421846" cy="877454"/>
          </a:xfrm>
        </p:spPr>
        <p:txBody>
          <a:bodyPr vert="horz" lIns="91440" tIns="45720" rIns="91440" bIns="45720" rtlCol="0" anchor="b">
            <a:noAutofit/>
          </a:bodyPr>
          <a:lstStyle/>
          <a:p>
            <a:pPr algn="ctr"/>
            <a:br>
              <a:rPr lang="en-US" sz="4800" spc="-100" dirty="0">
                <a:solidFill>
                  <a:schemeClr val="bg1"/>
                </a:solidFill>
              </a:rPr>
            </a:br>
            <a:br>
              <a:rPr lang="en-US" sz="4800" spc="-100" dirty="0">
                <a:solidFill>
                  <a:schemeClr val="bg1"/>
                </a:solidFill>
              </a:rPr>
            </a:br>
            <a:r>
              <a:rPr lang="en-US" sz="4800" spc="-100" dirty="0">
                <a:solidFill>
                  <a:schemeClr val="bg1"/>
                </a:solidFill>
              </a:rPr>
              <a:t>Invite People to Become Disciples</a:t>
            </a:r>
          </a:p>
        </p:txBody>
      </p:sp>
      <p:sp>
        <p:nvSpPr>
          <p:cNvPr id="4" name="TextBox 3">
            <a:extLst>
              <a:ext uri="{FF2B5EF4-FFF2-40B4-BE49-F238E27FC236}">
                <a16:creationId xmlns:a16="http://schemas.microsoft.com/office/drawing/2014/main" id="{DE7C1B7A-0D77-425F-9536-659AB63103BB}"/>
              </a:ext>
            </a:extLst>
          </p:cNvPr>
          <p:cNvSpPr txBox="1"/>
          <p:nvPr/>
        </p:nvSpPr>
        <p:spPr>
          <a:xfrm>
            <a:off x="591127" y="397164"/>
            <a:ext cx="5791200"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Measurement #2</a:t>
            </a:r>
          </a:p>
        </p:txBody>
      </p:sp>
    </p:spTree>
    <p:extLst>
      <p:ext uri="{BB962C8B-B14F-4D97-AF65-F5344CB8AC3E}">
        <p14:creationId xmlns:p14="http://schemas.microsoft.com/office/powerpoint/2010/main" val="11261506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lstStyle/>
          <a:p>
            <a:r>
              <a:rPr lang="en-US" sz="6600" b="1" dirty="0">
                <a:solidFill>
                  <a:schemeClr val="accent1"/>
                </a:solidFill>
                <a:latin typeface="Arial Black" panose="020B0A04020102020204" pitchFamily="34" charset="0"/>
              </a:rPr>
              <a:t>I</a:t>
            </a:r>
            <a:r>
              <a:rPr lang="en-US" dirty="0">
                <a:solidFill>
                  <a:schemeClr val="tx1"/>
                </a:solidFill>
              </a:rPr>
              <a:t>NVITE PEOPLE TO BECOME DISCIPLES</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p:txBody>
          <a:bodyPr>
            <a:normAutofit/>
          </a:bodyPr>
          <a:lstStyle/>
          <a:p>
            <a:pPr marL="36900" indent="0">
              <a:buNone/>
            </a:pPr>
            <a:r>
              <a:rPr lang="en-US" sz="3200" dirty="0">
                <a:solidFill>
                  <a:schemeClr val="tx1"/>
                </a:solidFill>
              </a:rPr>
              <a:t>Chapter 5:  Are prayers focused on the lost?</a:t>
            </a:r>
          </a:p>
          <a:p>
            <a:pPr marL="36900" indent="0">
              <a:buNone/>
            </a:pPr>
            <a:endParaRPr lang="en-US" sz="3200"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4AD6C11D-3209-1E20-EAA9-C292C4E107CE}"/>
              </a:ext>
            </a:extLst>
          </p:cNvPr>
          <p:cNvPicPr>
            <a:picLocks noChangeAspect="1"/>
          </p:cNvPicPr>
          <p:nvPr/>
        </p:nvPicPr>
        <p:blipFill>
          <a:blip r:embed="rId3"/>
          <a:stretch>
            <a:fillRect/>
          </a:stretch>
        </p:blipFill>
        <p:spPr>
          <a:xfrm>
            <a:off x="10449205" y="6397470"/>
            <a:ext cx="1589695" cy="460530"/>
          </a:xfrm>
          <a:prstGeom prst="rect">
            <a:avLst/>
          </a:prstGeom>
        </p:spPr>
      </p:pic>
    </p:spTree>
    <p:extLst>
      <p:ext uri="{BB962C8B-B14F-4D97-AF65-F5344CB8AC3E}">
        <p14:creationId xmlns:p14="http://schemas.microsoft.com/office/powerpoint/2010/main" val="18668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2050" name="Picture 2" descr="four women looking down">
            <a:extLst>
              <a:ext uri="{FF2B5EF4-FFF2-40B4-BE49-F238E27FC236}">
                <a16:creationId xmlns:a16="http://schemas.microsoft.com/office/drawing/2014/main" id="{0287612A-A4B2-4D4A-99A9-F0C3C5361EBB}"/>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3777" b="1195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052" name="Straight Connector 70">
            <a:extLst>
              <a:ext uri="{FF2B5EF4-FFF2-40B4-BE49-F238E27FC236}">
                <a16:creationId xmlns:a16="http://schemas.microsoft.com/office/drawing/2014/main" id="{25C014F1-8E33-495F-A49E-7911F19D89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5B25153-5556-4061-BC11-A7248E865470}"/>
              </a:ext>
            </a:extLst>
          </p:cNvPr>
          <p:cNvSpPr>
            <a:spLocks noGrp="1"/>
          </p:cNvSpPr>
          <p:nvPr>
            <p:ph type="title"/>
          </p:nvPr>
        </p:nvSpPr>
        <p:spPr>
          <a:xfrm>
            <a:off x="1097280" y="286604"/>
            <a:ext cx="10058400" cy="1274342"/>
          </a:xfrm>
        </p:spPr>
        <p:txBody>
          <a:bodyPr>
            <a:normAutofit/>
          </a:bodyPr>
          <a:lstStyle/>
          <a:p>
            <a:r>
              <a:rPr lang="en-US" sz="6000" b="1" dirty="0">
                <a:solidFill>
                  <a:srgbClr val="92D050"/>
                </a:solidFill>
                <a:latin typeface="+mn-lt"/>
              </a:rPr>
              <a:t>3 Kinds of Prayers in Groups</a:t>
            </a:r>
          </a:p>
        </p:txBody>
      </p:sp>
      <p:sp>
        <p:nvSpPr>
          <p:cNvPr id="3" name="Content Placeholder 2">
            <a:extLst>
              <a:ext uri="{FF2B5EF4-FFF2-40B4-BE49-F238E27FC236}">
                <a16:creationId xmlns:a16="http://schemas.microsoft.com/office/drawing/2014/main" id="{0AB1D385-CE14-4820-A954-589DB7B371DD}"/>
              </a:ext>
            </a:extLst>
          </p:cNvPr>
          <p:cNvSpPr>
            <a:spLocks noGrp="1"/>
          </p:cNvSpPr>
          <p:nvPr>
            <p:ph idx="1"/>
          </p:nvPr>
        </p:nvSpPr>
        <p:spPr>
          <a:xfrm>
            <a:off x="1097280" y="1845734"/>
            <a:ext cx="10058400" cy="4023360"/>
          </a:xfrm>
        </p:spPr>
        <p:txBody>
          <a:bodyPr>
            <a:normAutofit/>
          </a:bodyPr>
          <a:lstStyle/>
          <a:p>
            <a:pPr marL="457200" indent="-457200">
              <a:buFont typeface="+mj-lt"/>
              <a:buAutoNum type="arabicPeriod"/>
            </a:pPr>
            <a:r>
              <a:rPr lang="en-US" sz="5400" dirty="0">
                <a:solidFill>
                  <a:schemeClr val="tx1"/>
                </a:solidFill>
              </a:rPr>
              <a:t>“Class” Level</a:t>
            </a:r>
          </a:p>
          <a:p>
            <a:pPr marL="457200" indent="-457200">
              <a:buFont typeface="+mj-lt"/>
              <a:buAutoNum type="arabicPeriod"/>
            </a:pPr>
            <a:r>
              <a:rPr lang="en-US" sz="5400" dirty="0">
                <a:solidFill>
                  <a:schemeClr val="tx1"/>
                </a:solidFill>
              </a:rPr>
              <a:t>“Community” Level</a:t>
            </a:r>
          </a:p>
          <a:p>
            <a:pPr marL="457200" indent="-457200">
              <a:buFont typeface="+mj-lt"/>
              <a:buAutoNum type="arabicPeriod"/>
            </a:pPr>
            <a:r>
              <a:rPr lang="en-US" sz="5400" dirty="0">
                <a:solidFill>
                  <a:schemeClr val="tx1"/>
                </a:solidFill>
              </a:rPr>
              <a:t>“Commission” Level</a:t>
            </a:r>
          </a:p>
        </p:txBody>
      </p:sp>
      <p:sp>
        <p:nvSpPr>
          <p:cNvPr id="2053" name="Rectangle 72">
            <a:extLst>
              <a:ext uri="{FF2B5EF4-FFF2-40B4-BE49-F238E27FC236}">
                <a16:creationId xmlns:a16="http://schemas.microsoft.com/office/drawing/2014/main" id="{7DD2B04A-1137-44B5-B028-ACB68B02C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4" name="Rectangle 74">
            <a:extLst>
              <a:ext uri="{FF2B5EF4-FFF2-40B4-BE49-F238E27FC236}">
                <a16:creationId xmlns:a16="http://schemas.microsoft.com/office/drawing/2014/main" id="{49AA227F-6DA2-4C84-A893-F326972F0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Logo&#10;&#10;Description automatically generated">
            <a:extLst>
              <a:ext uri="{FF2B5EF4-FFF2-40B4-BE49-F238E27FC236}">
                <a16:creationId xmlns:a16="http://schemas.microsoft.com/office/drawing/2014/main" id="{D63D89E1-7009-FEEE-D33E-8637D28B7541}"/>
              </a:ext>
            </a:extLst>
          </p:cNvPr>
          <p:cNvPicPr>
            <a:picLocks noChangeAspect="1"/>
          </p:cNvPicPr>
          <p:nvPr/>
        </p:nvPicPr>
        <p:blipFill>
          <a:blip r:embed="rId3"/>
          <a:stretch>
            <a:fillRect/>
          </a:stretch>
        </p:blipFill>
        <p:spPr>
          <a:xfrm>
            <a:off x="10449205" y="6397470"/>
            <a:ext cx="1589695" cy="460530"/>
          </a:xfrm>
          <a:prstGeom prst="rect">
            <a:avLst/>
          </a:prstGeom>
        </p:spPr>
      </p:pic>
    </p:spTree>
    <p:extLst>
      <p:ext uri="{BB962C8B-B14F-4D97-AF65-F5344CB8AC3E}">
        <p14:creationId xmlns:p14="http://schemas.microsoft.com/office/powerpoint/2010/main" val="2504513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D010DDF2-F5CA-40A6-8809-5F6AE59A1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6BB7716-4C8B-6AF0-FCA3-7A1451AC097D}"/>
              </a:ext>
            </a:extLst>
          </p:cNvPr>
          <p:cNvSpPr>
            <a:spLocks noGrp="1"/>
          </p:cNvSpPr>
          <p:nvPr>
            <p:ph idx="1"/>
          </p:nvPr>
        </p:nvSpPr>
        <p:spPr>
          <a:xfrm>
            <a:off x="422910" y="765810"/>
            <a:ext cx="6652307" cy="5123161"/>
          </a:xfrm>
        </p:spPr>
        <p:txBody>
          <a:bodyPr>
            <a:normAutofit fontScale="92500" lnSpcReduction="10000"/>
          </a:bodyPr>
          <a:lstStyle/>
          <a:p>
            <a:r>
              <a:rPr lang="en-US" sz="4000" b="1" dirty="0">
                <a:solidFill>
                  <a:srgbClr val="FFFFFF"/>
                </a:solidFill>
              </a:rPr>
              <a:t>“Each teacher should have a prayer list both of the lost pupils in his class and of the lost who are prospects for his class. This list should be kept in the Bible and daily spread out before God as the teacher prays for each one by name… Many Sunday School pupils can be reached only through prayer.” </a:t>
            </a:r>
            <a:r>
              <a:rPr lang="en-US" sz="4000" dirty="0">
                <a:solidFill>
                  <a:srgbClr val="FFFFFF"/>
                </a:solidFill>
              </a:rPr>
              <a:t>– </a:t>
            </a:r>
            <a:r>
              <a:rPr lang="en-US" sz="4000" i="1" dirty="0">
                <a:solidFill>
                  <a:srgbClr val="FFFFFF"/>
                </a:solidFill>
              </a:rPr>
              <a:t>Building a Standard Sunday School</a:t>
            </a:r>
            <a:r>
              <a:rPr lang="en-US" sz="4000" dirty="0">
                <a:solidFill>
                  <a:srgbClr val="FFFFFF"/>
                </a:solidFill>
              </a:rPr>
              <a:t>, p.103</a:t>
            </a:r>
          </a:p>
        </p:txBody>
      </p:sp>
      <p:sp>
        <p:nvSpPr>
          <p:cNvPr id="1044" name="Rectangle 1043">
            <a:extLst>
              <a:ext uri="{FF2B5EF4-FFF2-40B4-BE49-F238E27FC236}">
                <a16:creationId xmlns:a16="http://schemas.microsoft.com/office/drawing/2014/main" id="{2C2AE254-A553-4FCD-A670-3D2B2A10F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8" name="Picture 4" descr="Free A Bearded Man Praying Stock Photo">
            <a:extLst>
              <a:ext uri="{FF2B5EF4-FFF2-40B4-BE49-F238E27FC236}">
                <a16:creationId xmlns:a16="http://schemas.microsoft.com/office/drawing/2014/main" id="{D833FD21-4893-2043-0302-508FF0E14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
          <a:stretch/>
        </p:blipFill>
        <p:spPr bwMode="auto">
          <a:xfrm>
            <a:off x="7611902" y="10"/>
            <a:ext cx="458009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6850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61"/>
        <p:cNvGrpSpPr/>
        <p:nvPr/>
      </p:nvGrpSpPr>
      <p:grpSpPr>
        <a:xfrm>
          <a:off x="0" y="0"/>
          <a:ext cx="0" cy="0"/>
          <a:chOff x="0" y="0"/>
          <a:chExt cx="0" cy="0"/>
        </a:xfrm>
      </p:grpSpPr>
      <p:sp>
        <p:nvSpPr>
          <p:cNvPr id="364" name="Google Shape;364;p50"/>
          <p:cNvSpPr/>
          <p:nvPr/>
        </p:nvSpPr>
        <p:spPr>
          <a:xfrm>
            <a:off x="495878" y="398294"/>
            <a:ext cx="11216223" cy="6119237"/>
          </a:xfrm>
          <a:prstGeom prst="rect">
            <a:avLst/>
          </a:prstGeom>
          <a:solidFill>
            <a:schemeClr val="tx1"/>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wentieth Century"/>
                <a:ea typeface="Twentieth Century"/>
                <a:cs typeface="Twentieth Century"/>
                <a:sym typeface="Twentieth Century"/>
              </a:rPr>
              <a:t>“The supreme business of Christianity is to win the lost to Christ. This is what churches are for. It was Christ’s supreme mission…surely then the Sunday School must relate itself to the winning of the lost to Christ as an ultimate objective” </a:t>
            </a:r>
            <a:endParaRPr kumimoji="0"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1" u="none" strike="noStrike" kern="1200" cap="none" spc="0" normalizeH="0" baseline="0" noProof="0" dirty="0">
              <a:ln>
                <a:noFill/>
              </a:ln>
              <a:solidFill>
                <a:prstClr val="white"/>
              </a:solidFill>
              <a:effectLst/>
              <a:uLnTx/>
              <a:uFillTx/>
              <a:latin typeface="Twentieth Century"/>
              <a:ea typeface="Twentieth Century"/>
              <a:cs typeface="Twentieth Century"/>
              <a:sym typeface="Twentieth Century"/>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Twentieth Century"/>
                <a:ea typeface="Twentieth Century"/>
                <a:cs typeface="Twentieth Century"/>
                <a:sym typeface="Twentieth Century"/>
              </a:rPr>
              <a:t>- Arthur Flake</a:t>
            </a:r>
            <a:endParaRPr kumimoji="0" sz="4000" b="0" i="0" u="none" strike="noStrike" kern="1200" cap="none" spc="0" normalizeH="0" baseline="0" noProof="0" dirty="0">
              <a:ln>
                <a:noFill/>
              </a:ln>
              <a:solidFill>
                <a:prstClr val="white"/>
              </a:solidFill>
              <a:effectLst/>
              <a:uLnTx/>
              <a:uFillTx/>
              <a:latin typeface="Twentieth Century"/>
              <a:ea typeface="Twentieth Century"/>
              <a:cs typeface="Twentieth Century"/>
              <a:sym typeface="Twentieth Century"/>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ree Man Wearing Blue Dress Stock Photo">
            <a:extLst>
              <a:ext uri="{FF2B5EF4-FFF2-40B4-BE49-F238E27FC236}">
                <a16:creationId xmlns:a16="http://schemas.microsoft.com/office/drawing/2014/main" id="{1F650953-F255-20AA-8108-30CE05C09B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6" r="2190"/>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576DC1F-93EA-373B-047B-939EE6AC94A0}"/>
              </a:ext>
            </a:extLst>
          </p:cNvPr>
          <p:cNvSpPr>
            <a:spLocks noGrp="1"/>
          </p:cNvSpPr>
          <p:nvPr>
            <p:ph idx="1"/>
          </p:nvPr>
        </p:nvSpPr>
        <p:spPr>
          <a:xfrm>
            <a:off x="9050215" y="666115"/>
            <a:ext cx="2807676" cy="5525769"/>
          </a:xfrm>
        </p:spPr>
        <p:txBody>
          <a:bodyPr>
            <a:normAutofit fontScale="92500" lnSpcReduction="10000"/>
          </a:bodyPr>
          <a:lstStyle/>
          <a:p>
            <a:pPr>
              <a:buFont typeface="Courier New" panose="02070309020205020404" pitchFamily="49" charset="0"/>
              <a:buChar char="o"/>
            </a:pPr>
            <a:r>
              <a:rPr lang="en-US" sz="2000" b="1" dirty="0"/>
              <a:t> </a:t>
            </a:r>
            <a:r>
              <a:rPr lang="en-US" sz="3000" b="1" dirty="0"/>
              <a:t>Identify 1 lost person you know. Write their name on your listening guide.</a:t>
            </a:r>
          </a:p>
          <a:p>
            <a:pPr>
              <a:buFont typeface="Courier New" panose="02070309020205020404" pitchFamily="49" charset="0"/>
              <a:buChar char="o"/>
            </a:pPr>
            <a:r>
              <a:rPr lang="en-US" sz="3000" b="1" dirty="0"/>
              <a:t> Share their name and your relationship to them with the people at your table.</a:t>
            </a:r>
          </a:p>
          <a:p>
            <a:pPr>
              <a:buFont typeface="Courier New" panose="02070309020205020404" pitchFamily="49" charset="0"/>
              <a:buChar char="o"/>
            </a:pPr>
            <a:r>
              <a:rPr lang="en-US" sz="3000" b="1" dirty="0"/>
              <a:t> Let’s pray for them before we proceed</a:t>
            </a:r>
            <a:r>
              <a:rPr lang="en-US" sz="2000" b="1" dirty="0"/>
              <a:t>.</a:t>
            </a:r>
          </a:p>
        </p:txBody>
      </p:sp>
    </p:spTree>
    <p:extLst>
      <p:ext uri="{BB962C8B-B14F-4D97-AF65-F5344CB8AC3E}">
        <p14:creationId xmlns:p14="http://schemas.microsoft.com/office/powerpoint/2010/main" val="20308191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lstStyle/>
          <a:p>
            <a:r>
              <a:rPr lang="en-US" sz="6600" b="1" dirty="0">
                <a:solidFill>
                  <a:schemeClr val="accent1"/>
                </a:solidFill>
                <a:latin typeface="Arial Black" panose="020B0A04020102020204" pitchFamily="34" charset="0"/>
              </a:rPr>
              <a:t>I</a:t>
            </a:r>
            <a:r>
              <a:rPr lang="en-US" dirty="0">
                <a:solidFill>
                  <a:schemeClr val="tx1"/>
                </a:solidFill>
              </a:rPr>
              <a:t>NVITE PEOPLE TO BECOME DISCIPLES</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1097280" y="1845734"/>
            <a:ext cx="10789920" cy="4023360"/>
          </a:xfrm>
        </p:spPr>
        <p:txBody>
          <a:bodyPr>
            <a:normAutofit/>
          </a:bodyPr>
          <a:lstStyle/>
          <a:p>
            <a:pPr marL="36900" indent="0">
              <a:buNone/>
            </a:pPr>
            <a:r>
              <a:rPr lang="en-US" sz="3000" dirty="0">
                <a:solidFill>
                  <a:schemeClr val="tx1"/>
                </a:solidFill>
              </a:rPr>
              <a:t>Chapter 5:  Are prayers focused on the lost?</a:t>
            </a:r>
          </a:p>
          <a:p>
            <a:pPr marL="36900" indent="0">
              <a:buNone/>
            </a:pPr>
            <a:r>
              <a:rPr lang="en-US" sz="3000" dirty="0">
                <a:solidFill>
                  <a:schemeClr val="tx1"/>
                </a:solidFill>
              </a:rPr>
              <a:t>Chapter 6:  Are group members eating with “sinners &amp; tax collectors?</a:t>
            </a:r>
          </a:p>
        </p:txBody>
      </p:sp>
      <p:pic>
        <p:nvPicPr>
          <p:cNvPr id="4" name="Picture 3" descr="Logo&#10;&#10;Description automatically generated">
            <a:extLst>
              <a:ext uri="{FF2B5EF4-FFF2-40B4-BE49-F238E27FC236}">
                <a16:creationId xmlns:a16="http://schemas.microsoft.com/office/drawing/2014/main" id="{28AFF86C-6639-3317-049F-996E9C2E393B}"/>
              </a:ext>
            </a:extLst>
          </p:cNvPr>
          <p:cNvPicPr>
            <a:picLocks noChangeAspect="1"/>
          </p:cNvPicPr>
          <p:nvPr/>
        </p:nvPicPr>
        <p:blipFill>
          <a:blip r:embed="rId3"/>
          <a:stretch>
            <a:fillRect/>
          </a:stretch>
        </p:blipFill>
        <p:spPr>
          <a:xfrm>
            <a:off x="10449205" y="6397470"/>
            <a:ext cx="1589695" cy="460530"/>
          </a:xfrm>
          <a:prstGeom prst="rect">
            <a:avLst/>
          </a:prstGeom>
        </p:spPr>
      </p:pic>
    </p:spTree>
    <p:extLst>
      <p:ext uri="{BB962C8B-B14F-4D97-AF65-F5344CB8AC3E}">
        <p14:creationId xmlns:p14="http://schemas.microsoft.com/office/powerpoint/2010/main" val="21982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F95-FDA1-743E-02E5-01A178154869}"/>
              </a:ext>
            </a:extLst>
          </p:cNvPr>
          <p:cNvSpPr>
            <a:spLocks noGrp="1"/>
          </p:cNvSpPr>
          <p:nvPr>
            <p:ph type="title"/>
          </p:nvPr>
        </p:nvSpPr>
        <p:spPr/>
        <p:txBody>
          <a:bodyPr/>
          <a:lstStyle/>
          <a:p>
            <a:r>
              <a:rPr lang="en-US" b="1" dirty="0">
                <a:latin typeface="+mn-lt"/>
              </a:rPr>
              <a:t>Matthew 9:10-13</a:t>
            </a:r>
          </a:p>
        </p:txBody>
      </p:sp>
      <p:sp>
        <p:nvSpPr>
          <p:cNvPr id="3" name="Content Placeholder 2">
            <a:extLst>
              <a:ext uri="{FF2B5EF4-FFF2-40B4-BE49-F238E27FC236}">
                <a16:creationId xmlns:a16="http://schemas.microsoft.com/office/drawing/2014/main" id="{6AE85609-2B79-86BF-F56E-7C21D4C3CECC}"/>
              </a:ext>
            </a:extLst>
          </p:cNvPr>
          <p:cNvSpPr>
            <a:spLocks noGrp="1"/>
          </p:cNvSpPr>
          <p:nvPr>
            <p:ph idx="1"/>
          </p:nvPr>
        </p:nvSpPr>
        <p:spPr/>
        <p:txBody>
          <a:bodyPr>
            <a:normAutofit fontScale="92500" lnSpcReduction="20000"/>
          </a:bodyPr>
          <a:lstStyle/>
          <a:p>
            <a:pPr algn="l">
              <a:spcAft>
                <a:spcPts val="600"/>
              </a:spcAft>
            </a:pPr>
            <a:r>
              <a:rPr lang="en-US" sz="4300" b="0" i="0" dirty="0">
                <a:solidFill>
                  <a:srgbClr val="000000"/>
                </a:solidFill>
                <a:effectLst/>
                <a:latin typeface="Times New Roman" panose="02020603050405020304" pitchFamily="18" charset="0"/>
                <a:cs typeface="Times New Roman" panose="02020603050405020304" pitchFamily="18" charset="0"/>
              </a:rPr>
              <a:t>While Jesus was having dinner at Matthew’s house, many tax collectors and sinners came and ate with him and his disciples. When the Pharisees saw this, they asked his disciples, “Why does your teacher eat with tax collectors and sinners?” On hearing this, Jesus said, “It is not the healthy who need a doctor, but the sick…For I have not come to call the righteous, but sinners.”</a:t>
            </a:r>
          </a:p>
          <a:p>
            <a:endParaRPr lang="en-US" dirty="0"/>
          </a:p>
        </p:txBody>
      </p:sp>
      <p:pic>
        <p:nvPicPr>
          <p:cNvPr id="4" name="Picture 3" descr="Logo&#10;&#10;Description automatically generated">
            <a:extLst>
              <a:ext uri="{FF2B5EF4-FFF2-40B4-BE49-F238E27FC236}">
                <a16:creationId xmlns:a16="http://schemas.microsoft.com/office/drawing/2014/main" id="{73D8AA7C-0915-6F67-568D-09058C18210A}"/>
              </a:ext>
            </a:extLst>
          </p:cNvPr>
          <p:cNvPicPr>
            <a:picLocks noChangeAspect="1"/>
          </p:cNvPicPr>
          <p:nvPr/>
        </p:nvPicPr>
        <p:blipFill>
          <a:blip r:embed="rId2"/>
          <a:stretch>
            <a:fillRect/>
          </a:stretch>
        </p:blipFill>
        <p:spPr>
          <a:xfrm>
            <a:off x="10449205" y="6397470"/>
            <a:ext cx="1589695" cy="460530"/>
          </a:xfrm>
          <a:prstGeom prst="rect">
            <a:avLst/>
          </a:prstGeom>
        </p:spPr>
      </p:pic>
    </p:spTree>
    <p:extLst>
      <p:ext uri="{BB962C8B-B14F-4D97-AF65-F5344CB8AC3E}">
        <p14:creationId xmlns:p14="http://schemas.microsoft.com/office/powerpoint/2010/main" val="623781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6028-64A0-5DF4-4E1E-47C47B770F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872E98-22F6-130F-975A-C2811549EAFA}"/>
              </a:ext>
            </a:extLst>
          </p:cNvPr>
          <p:cNvSpPr>
            <a:spLocks noGrp="1"/>
          </p:cNvSpPr>
          <p:nvPr>
            <p:ph idx="1"/>
          </p:nvPr>
        </p:nvSpPr>
        <p:spPr/>
        <p:txBody>
          <a:bodyPr/>
          <a:lstStyle/>
          <a:p>
            <a:endParaRPr lang="en-US"/>
          </a:p>
        </p:txBody>
      </p:sp>
      <p:pic>
        <p:nvPicPr>
          <p:cNvPr id="2050" name="Picture 2" descr="My Apology: “Why does HE Eat With Tax Collectors And Sinners?” (Like me?) –  Kingdom Pastor">
            <a:extLst>
              <a:ext uri="{FF2B5EF4-FFF2-40B4-BE49-F238E27FC236}">
                <a16:creationId xmlns:a16="http://schemas.microsoft.com/office/drawing/2014/main" id="{112A106A-C82D-6EBE-9F9F-090BADAFB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BE6007-7682-6B55-E494-1AA3517CB6C1}"/>
              </a:ext>
            </a:extLst>
          </p:cNvPr>
          <p:cNvSpPr txBox="1"/>
          <p:nvPr/>
        </p:nvSpPr>
        <p:spPr>
          <a:xfrm>
            <a:off x="8492359" y="6358189"/>
            <a:ext cx="3351811" cy="276999"/>
          </a:xfrm>
          <a:prstGeom prst="rect">
            <a:avLst/>
          </a:prstGeom>
          <a:noFill/>
        </p:spPr>
        <p:txBody>
          <a:bodyPr wrap="square" rtlCol="0">
            <a:spAutoFit/>
          </a:bodyPr>
          <a:lstStyle/>
          <a:p>
            <a:pPr algn="r"/>
            <a:r>
              <a:rPr lang="en-US" sz="1200" dirty="0">
                <a:solidFill>
                  <a:schemeClr val="bg1">
                    <a:lumMod val="75000"/>
                  </a:schemeClr>
                </a:solidFill>
              </a:rPr>
              <a:t>Kingdom Pastor – Wordress.com</a:t>
            </a:r>
          </a:p>
        </p:txBody>
      </p:sp>
    </p:spTree>
    <p:extLst>
      <p:ext uri="{BB962C8B-B14F-4D97-AF65-F5344CB8AC3E}">
        <p14:creationId xmlns:p14="http://schemas.microsoft.com/office/powerpoint/2010/main" val="2938821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48EB-9D00-4BC2-9AE9-A7586ECD8054}"/>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To say it another way…</a:t>
            </a:r>
          </a:p>
        </p:txBody>
      </p:sp>
      <p:sp>
        <p:nvSpPr>
          <p:cNvPr id="3" name="Content Placeholder 2">
            <a:extLst>
              <a:ext uri="{FF2B5EF4-FFF2-40B4-BE49-F238E27FC236}">
                <a16:creationId xmlns:a16="http://schemas.microsoft.com/office/drawing/2014/main" id="{11B649C9-23D6-4011-ADEB-4950BBB91B0D}"/>
              </a:ext>
            </a:extLst>
          </p:cNvPr>
          <p:cNvSpPr>
            <a:spLocks noGrp="1"/>
          </p:cNvSpPr>
          <p:nvPr>
            <p:ph idx="1"/>
          </p:nvPr>
        </p:nvSpPr>
        <p:spPr>
          <a:xfrm>
            <a:off x="2062843" y="2133175"/>
            <a:ext cx="8066315" cy="2591651"/>
          </a:xfrm>
        </p:spPr>
        <p:txBody>
          <a:bodyPr>
            <a:normAutofit/>
          </a:bodyPr>
          <a:lstStyle/>
          <a:p>
            <a:pPr marL="0" indent="0" algn="ctr">
              <a:buNone/>
            </a:pPr>
            <a:r>
              <a:rPr lang="en-US" sz="5400" b="1" i="1" dirty="0"/>
              <a:t>Sunday School works, </a:t>
            </a:r>
          </a:p>
          <a:p>
            <a:pPr marL="0" indent="0" algn="ctr">
              <a:buNone/>
            </a:pPr>
            <a:r>
              <a:rPr lang="en-US" sz="5400" b="1" i="1" dirty="0"/>
              <a:t>but you must work</a:t>
            </a:r>
          </a:p>
          <a:p>
            <a:pPr marL="0" indent="0" algn="ctr">
              <a:buNone/>
            </a:pPr>
            <a:r>
              <a:rPr lang="en-US" sz="5400" b="1" i="1" dirty="0"/>
              <a:t> Sunday School</a:t>
            </a:r>
          </a:p>
        </p:txBody>
      </p:sp>
    </p:spTree>
    <p:extLst>
      <p:ext uri="{BB962C8B-B14F-4D97-AF65-F5344CB8AC3E}">
        <p14:creationId xmlns:p14="http://schemas.microsoft.com/office/powerpoint/2010/main" val="6448317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lstStyle/>
          <a:p>
            <a:r>
              <a:rPr lang="en-US" sz="6600" b="1" dirty="0">
                <a:solidFill>
                  <a:schemeClr val="accent1"/>
                </a:solidFill>
                <a:latin typeface="Arial Black" panose="020B0A04020102020204" pitchFamily="34" charset="0"/>
              </a:rPr>
              <a:t>I</a:t>
            </a:r>
            <a:r>
              <a:rPr lang="en-US" dirty="0">
                <a:solidFill>
                  <a:schemeClr val="tx1"/>
                </a:solidFill>
              </a:rPr>
              <a:t>NVITE PEOPLE TO BECOME DISCIPLES</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1097280" y="1845734"/>
            <a:ext cx="10789920" cy="4023360"/>
          </a:xfrm>
        </p:spPr>
        <p:txBody>
          <a:bodyPr>
            <a:normAutofit/>
          </a:bodyPr>
          <a:lstStyle/>
          <a:p>
            <a:pPr marL="36900" indent="0">
              <a:buNone/>
            </a:pPr>
            <a:r>
              <a:rPr lang="en-US" sz="3000" dirty="0">
                <a:solidFill>
                  <a:schemeClr val="tx1"/>
                </a:solidFill>
              </a:rPr>
              <a:t>Chapter 5:  Are prayers focused on the lost?</a:t>
            </a:r>
          </a:p>
          <a:p>
            <a:pPr marL="36900" indent="0">
              <a:buNone/>
            </a:pPr>
            <a:r>
              <a:rPr lang="en-US" sz="3000" dirty="0">
                <a:solidFill>
                  <a:schemeClr val="tx1"/>
                </a:solidFill>
              </a:rPr>
              <a:t>Chapter 6:  Are group members eating with “sinners &amp; tax collectors?</a:t>
            </a:r>
          </a:p>
          <a:p>
            <a:pPr marL="36900" indent="0">
              <a:buNone/>
            </a:pPr>
            <a:r>
              <a:rPr lang="en-US" sz="3000" dirty="0">
                <a:solidFill>
                  <a:schemeClr val="tx1"/>
                </a:solidFill>
              </a:rPr>
              <a:t>Chapter 7:  Are new persons invited to connect with the group?</a:t>
            </a:r>
          </a:p>
        </p:txBody>
      </p:sp>
      <p:pic>
        <p:nvPicPr>
          <p:cNvPr id="4" name="Picture 3" descr="Logo&#10;&#10;Description automatically generated">
            <a:extLst>
              <a:ext uri="{FF2B5EF4-FFF2-40B4-BE49-F238E27FC236}">
                <a16:creationId xmlns:a16="http://schemas.microsoft.com/office/drawing/2014/main" id="{48A24D5C-71CB-FF51-221C-C846470C0CCD}"/>
              </a:ext>
            </a:extLst>
          </p:cNvPr>
          <p:cNvPicPr>
            <a:picLocks noChangeAspect="1"/>
          </p:cNvPicPr>
          <p:nvPr/>
        </p:nvPicPr>
        <p:blipFill>
          <a:blip r:embed="rId3"/>
          <a:stretch>
            <a:fillRect/>
          </a:stretch>
        </p:blipFill>
        <p:spPr>
          <a:xfrm>
            <a:off x="10449205" y="6397470"/>
            <a:ext cx="1589695" cy="460530"/>
          </a:xfrm>
          <a:prstGeom prst="rect">
            <a:avLst/>
          </a:prstGeom>
        </p:spPr>
      </p:pic>
    </p:spTree>
    <p:extLst>
      <p:ext uri="{BB962C8B-B14F-4D97-AF65-F5344CB8AC3E}">
        <p14:creationId xmlns:p14="http://schemas.microsoft.com/office/powerpoint/2010/main" val="330786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9" name="Rectangle 5128">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131" name="Rectangle 5130">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122" name="Picture 2" descr="welcome signage on focus photography">
            <a:extLst>
              <a:ext uri="{FF2B5EF4-FFF2-40B4-BE49-F238E27FC236}">
                <a16:creationId xmlns:a16="http://schemas.microsoft.com/office/drawing/2014/main" id="{AAD6B2FB-7B07-407B-B1F8-444FD2100ADE}"/>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23145" b="259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9015B7-28EB-44D9-81CC-B998595736EC}"/>
              </a:ext>
            </a:extLst>
          </p:cNvPr>
          <p:cNvSpPr>
            <a:spLocks noGrp="1"/>
          </p:cNvSpPr>
          <p:nvPr>
            <p:ph type="title"/>
          </p:nvPr>
        </p:nvSpPr>
        <p:spPr>
          <a:xfrm>
            <a:off x="6991927" y="4009135"/>
            <a:ext cx="4912555" cy="2467865"/>
          </a:xfrm>
        </p:spPr>
        <p:txBody>
          <a:bodyPr vert="horz" lIns="91440" tIns="45720" rIns="91440" bIns="45720" rtlCol="0" anchor="b">
            <a:normAutofit fontScale="90000"/>
          </a:bodyPr>
          <a:lstStyle/>
          <a:p>
            <a:pPr algn="r"/>
            <a:r>
              <a:rPr lang="en-US" sz="5900" b="1" spc="-100" dirty="0">
                <a:solidFill>
                  <a:schemeClr val="tx1"/>
                </a:solidFill>
              </a:rPr>
              <a:t>Assimilation is accelerated by </a:t>
            </a:r>
            <a:r>
              <a:rPr lang="en-US" sz="5900" b="1" spc="-100" dirty="0">
                <a:solidFill>
                  <a:srgbClr val="00B050"/>
                </a:solidFill>
              </a:rPr>
              <a:t>invitation</a:t>
            </a:r>
            <a:endParaRPr lang="en-US" sz="5900" spc="-100" dirty="0">
              <a:solidFill>
                <a:srgbClr val="00B050"/>
              </a:solidFill>
            </a:endParaRPr>
          </a:p>
        </p:txBody>
      </p:sp>
    </p:spTree>
    <p:extLst>
      <p:ext uri="{BB962C8B-B14F-4D97-AF65-F5344CB8AC3E}">
        <p14:creationId xmlns:p14="http://schemas.microsoft.com/office/powerpoint/2010/main" val="473606104"/>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F5A3-BCA3-0D12-1050-0CBF8AC1FA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2A8645-9068-CBA3-5B48-7308C4FB422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1736C4-4555-3607-3C80-E3C454035817}"/>
              </a:ext>
            </a:extLst>
          </p:cNvPr>
          <p:cNvPicPr>
            <a:picLocks noChangeAspect="1"/>
          </p:cNvPicPr>
          <p:nvPr/>
        </p:nvPicPr>
        <p:blipFill>
          <a:blip r:embed="rId2"/>
          <a:stretch>
            <a:fillRect/>
          </a:stretch>
        </p:blipFill>
        <p:spPr>
          <a:xfrm>
            <a:off x="1097280" y="286603"/>
            <a:ext cx="10138410" cy="6057615"/>
          </a:xfrm>
          <a:prstGeom prst="rect">
            <a:avLst/>
          </a:prstGeom>
        </p:spPr>
      </p:pic>
      <p:pic>
        <p:nvPicPr>
          <p:cNvPr id="6" name="Picture 5" descr="Logo&#10;&#10;Description automatically generated">
            <a:extLst>
              <a:ext uri="{FF2B5EF4-FFF2-40B4-BE49-F238E27FC236}">
                <a16:creationId xmlns:a16="http://schemas.microsoft.com/office/drawing/2014/main" id="{C210CBF9-82E3-2505-3355-BEB89EF492B1}"/>
              </a:ext>
            </a:extLst>
          </p:cNvPr>
          <p:cNvPicPr>
            <a:picLocks noChangeAspect="1"/>
          </p:cNvPicPr>
          <p:nvPr/>
        </p:nvPicPr>
        <p:blipFill>
          <a:blip r:embed="rId3"/>
          <a:stretch>
            <a:fillRect/>
          </a:stretch>
        </p:blipFill>
        <p:spPr>
          <a:xfrm>
            <a:off x="10449205" y="6397470"/>
            <a:ext cx="1589695" cy="460530"/>
          </a:xfrm>
          <a:prstGeom prst="rect">
            <a:avLst/>
          </a:prstGeom>
        </p:spPr>
      </p:pic>
      <p:sp>
        <p:nvSpPr>
          <p:cNvPr id="4" name="Oval 3">
            <a:extLst>
              <a:ext uri="{FF2B5EF4-FFF2-40B4-BE49-F238E27FC236}">
                <a16:creationId xmlns:a16="http://schemas.microsoft.com/office/drawing/2014/main" id="{87662830-CAC0-4F35-822F-EF2AB4A810B3}"/>
              </a:ext>
            </a:extLst>
          </p:cNvPr>
          <p:cNvSpPr/>
          <p:nvPr/>
        </p:nvSpPr>
        <p:spPr>
          <a:xfrm>
            <a:off x="1930400" y="1302327"/>
            <a:ext cx="8839200" cy="1893455"/>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48548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A9D1-D7BC-97B1-BFB7-8D2F81F511BB}"/>
              </a:ext>
            </a:extLst>
          </p:cNvPr>
          <p:cNvSpPr>
            <a:spLocks noGrp="1"/>
          </p:cNvSpPr>
          <p:nvPr>
            <p:ph type="title"/>
          </p:nvPr>
        </p:nvSpPr>
        <p:spPr/>
        <p:txBody>
          <a:bodyPr/>
          <a:lstStyle/>
          <a:p>
            <a:pPr algn="ctr"/>
            <a:r>
              <a:rPr lang="en-US" b="1" dirty="0">
                <a:solidFill>
                  <a:schemeClr val="accent2">
                    <a:lumMod val="75000"/>
                  </a:schemeClr>
                </a:solidFill>
                <a:latin typeface="+mn-lt"/>
              </a:rPr>
              <a:t>Maybe our groups have asked the wrong question for years…</a:t>
            </a:r>
          </a:p>
        </p:txBody>
      </p:sp>
      <p:sp>
        <p:nvSpPr>
          <p:cNvPr id="3" name="Content Placeholder 2">
            <a:extLst>
              <a:ext uri="{FF2B5EF4-FFF2-40B4-BE49-F238E27FC236}">
                <a16:creationId xmlns:a16="http://schemas.microsoft.com/office/drawing/2014/main" id="{7BA60A48-846F-ADB5-54F4-9F54C089AC57}"/>
              </a:ext>
            </a:extLst>
          </p:cNvPr>
          <p:cNvSpPr>
            <a:spLocks noGrp="1"/>
          </p:cNvSpPr>
          <p:nvPr>
            <p:ph idx="1"/>
          </p:nvPr>
        </p:nvSpPr>
        <p:spPr>
          <a:xfrm>
            <a:off x="1097280" y="2955072"/>
            <a:ext cx="10058400" cy="2914021"/>
          </a:xfrm>
        </p:spPr>
        <p:txBody>
          <a:bodyPr>
            <a:normAutofit lnSpcReduction="10000"/>
          </a:bodyPr>
          <a:lstStyle/>
          <a:p>
            <a:pPr algn="ctr"/>
            <a:r>
              <a:rPr lang="en-US" sz="4800" dirty="0"/>
              <a:t>“Would you fill this out?” should give way to a better question: </a:t>
            </a:r>
          </a:p>
          <a:p>
            <a:pPr algn="ctr"/>
            <a:endParaRPr lang="en-US" sz="4800" b="1" dirty="0"/>
          </a:p>
          <a:p>
            <a:pPr algn="ctr"/>
            <a:r>
              <a:rPr lang="en-US" sz="4800" b="1" dirty="0"/>
              <a:t>“May I enroll you in our group?”</a:t>
            </a:r>
          </a:p>
        </p:txBody>
      </p:sp>
      <p:pic>
        <p:nvPicPr>
          <p:cNvPr id="4" name="Picture 3" descr="Logo&#10;&#10;Description automatically generated">
            <a:extLst>
              <a:ext uri="{FF2B5EF4-FFF2-40B4-BE49-F238E27FC236}">
                <a16:creationId xmlns:a16="http://schemas.microsoft.com/office/drawing/2014/main" id="{7E18C9FF-C3A1-EDD9-859A-C5D1C24B0835}"/>
              </a:ext>
            </a:extLst>
          </p:cNvPr>
          <p:cNvPicPr>
            <a:picLocks noChangeAspect="1"/>
          </p:cNvPicPr>
          <p:nvPr/>
        </p:nvPicPr>
        <p:blipFill>
          <a:blip r:embed="rId2"/>
          <a:stretch>
            <a:fillRect/>
          </a:stretch>
        </p:blipFill>
        <p:spPr>
          <a:xfrm>
            <a:off x="10449205" y="6397470"/>
            <a:ext cx="1589695" cy="460530"/>
          </a:xfrm>
          <a:prstGeom prst="rect">
            <a:avLst/>
          </a:prstGeom>
        </p:spPr>
      </p:pic>
    </p:spTree>
    <p:extLst>
      <p:ext uri="{BB962C8B-B14F-4D97-AF65-F5344CB8AC3E}">
        <p14:creationId xmlns:p14="http://schemas.microsoft.com/office/powerpoint/2010/main" val="41845949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0DD7F58-5398-C1B5-A678-B8A2CA797C00}"/>
              </a:ext>
            </a:extLst>
          </p:cNvPr>
          <p:cNvSpPr>
            <a:spLocks noGrp="1"/>
          </p:cNvSpPr>
          <p:nvPr>
            <p:ph type="title"/>
          </p:nvPr>
        </p:nvSpPr>
        <p:spPr>
          <a:xfrm>
            <a:off x="492370" y="516835"/>
            <a:ext cx="3084844" cy="4066316"/>
          </a:xfrm>
        </p:spPr>
        <p:txBody>
          <a:bodyPr>
            <a:normAutofit/>
          </a:bodyPr>
          <a:lstStyle/>
          <a:p>
            <a:pPr algn="ctr"/>
            <a:r>
              <a:rPr lang="en-US" sz="5400" dirty="0">
                <a:solidFill>
                  <a:srgbClr val="FFFFFF"/>
                </a:solidFill>
              </a:rPr>
              <a:t>Don’t be shy about “asking for the sale”</a:t>
            </a:r>
          </a:p>
        </p:txBody>
      </p:sp>
      <p:pic>
        <p:nvPicPr>
          <p:cNvPr id="8194" name="Picture 2" descr="Free Close-up of Row Stock Photo">
            <a:extLst>
              <a:ext uri="{FF2B5EF4-FFF2-40B4-BE49-F238E27FC236}">
                <a16:creationId xmlns:a16="http://schemas.microsoft.com/office/drawing/2014/main" id="{B0F0EE91-2F52-F537-1F26-639C54FDBE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95" r="5955" b="-1"/>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5992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7E67-E14A-4C53-B9CF-A36C66C2401F}"/>
              </a:ext>
            </a:extLst>
          </p:cNvPr>
          <p:cNvSpPr>
            <a:spLocks noGrp="1"/>
          </p:cNvSpPr>
          <p:nvPr>
            <p:ph type="title"/>
          </p:nvPr>
        </p:nvSpPr>
        <p:spPr/>
        <p:txBody>
          <a:bodyPr/>
          <a:lstStyle/>
          <a:p>
            <a:r>
              <a:rPr lang="en-US" sz="6600" b="1" dirty="0">
                <a:solidFill>
                  <a:schemeClr val="accent1"/>
                </a:solidFill>
                <a:latin typeface="Arial Black" panose="020B0A04020102020204" pitchFamily="34" charset="0"/>
              </a:rPr>
              <a:t>I</a:t>
            </a:r>
            <a:r>
              <a:rPr lang="en-US" dirty="0">
                <a:solidFill>
                  <a:schemeClr val="tx1"/>
                </a:solidFill>
              </a:rPr>
              <a:t>NVITE PEOPLE TO BECOME DISCIPLES</a:t>
            </a:r>
          </a:p>
        </p:txBody>
      </p:sp>
      <p:sp>
        <p:nvSpPr>
          <p:cNvPr id="3" name="Content Placeholder 2">
            <a:extLst>
              <a:ext uri="{FF2B5EF4-FFF2-40B4-BE49-F238E27FC236}">
                <a16:creationId xmlns:a16="http://schemas.microsoft.com/office/drawing/2014/main" id="{65F33A26-613F-4048-8F81-35846709586B}"/>
              </a:ext>
            </a:extLst>
          </p:cNvPr>
          <p:cNvSpPr>
            <a:spLocks noGrp="1"/>
          </p:cNvSpPr>
          <p:nvPr>
            <p:ph idx="1"/>
          </p:nvPr>
        </p:nvSpPr>
        <p:spPr>
          <a:xfrm>
            <a:off x="1097280" y="1845734"/>
            <a:ext cx="10789920" cy="4023360"/>
          </a:xfrm>
        </p:spPr>
        <p:txBody>
          <a:bodyPr>
            <a:normAutofit/>
          </a:bodyPr>
          <a:lstStyle/>
          <a:p>
            <a:pPr marL="36900" indent="0">
              <a:buNone/>
            </a:pPr>
            <a:r>
              <a:rPr lang="en-US" sz="3000" dirty="0">
                <a:solidFill>
                  <a:schemeClr val="tx1"/>
                </a:solidFill>
              </a:rPr>
              <a:t>Chapter 5:  Are prayers focused on the lost?</a:t>
            </a:r>
          </a:p>
          <a:p>
            <a:pPr marL="36900" indent="0">
              <a:buNone/>
            </a:pPr>
            <a:r>
              <a:rPr lang="en-US" sz="3000" dirty="0">
                <a:solidFill>
                  <a:schemeClr val="tx1"/>
                </a:solidFill>
              </a:rPr>
              <a:t>Chapter 6:  Are group members eating with “sinners &amp; tax collectors?</a:t>
            </a:r>
          </a:p>
          <a:p>
            <a:pPr marL="36900" indent="0">
              <a:buNone/>
            </a:pPr>
            <a:r>
              <a:rPr lang="en-US" sz="3000" dirty="0">
                <a:solidFill>
                  <a:schemeClr val="tx1"/>
                </a:solidFill>
              </a:rPr>
              <a:t>Chapter 7:  Are new persons invited to connect with the group?</a:t>
            </a:r>
          </a:p>
          <a:p>
            <a:pPr marL="36900" indent="0">
              <a:buNone/>
            </a:pPr>
            <a:r>
              <a:rPr lang="en-US" sz="3000" dirty="0">
                <a:solidFill>
                  <a:schemeClr val="tx1"/>
                </a:solidFill>
              </a:rPr>
              <a:t>Chapter 8:  Are group members initiating gospel conversations?</a:t>
            </a:r>
          </a:p>
        </p:txBody>
      </p:sp>
      <p:pic>
        <p:nvPicPr>
          <p:cNvPr id="4" name="Picture 3" descr="Logo&#10;&#10;Description automatically generated">
            <a:extLst>
              <a:ext uri="{FF2B5EF4-FFF2-40B4-BE49-F238E27FC236}">
                <a16:creationId xmlns:a16="http://schemas.microsoft.com/office/drawing/2014/main" id="{1466EBA4-4496-B7B1-92A7-2D82B2C2B902}"/>
              </a:ext>
            </a:extLst>
          </p:cNvPr>
          <p:cNvPicPr>
            <a:picLocks noChangeAspect="1"/>
          </p:cNvPicPr>
          <p:nvPr/>
        </p:nvPicPr>
        <p:blipFill>
          <a:blip r:embed="rId3"/>
          <a:stretch>
            <a:fillRect/>
          </a:stretch>
        </p:blipFill>
        <p:spPr>
          <a:xfrm>
            <a:off x="10449205" y="6397470"/>
            <a:ext cx="1589695" cy="460530"/>
          </a:xfrm>
          <a:prstGeom prst="rect">
            <a:avLst/>
          </a:prstGeom>
        </p:spPr>
      </p:pic>
    </p:spTree>
    <p:extLst>
      <p:ext uri="{BB962C8B-B14F-4D97-AF65-F5344CB8AC3E}">
        <p14:creationId xmlns:p14="http://schemas.microsoft.com/office/powerpoint/2010/main" val="207316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088E-023C-E24D-98C6-5B60FC07FB3A}"/>
              </a:ext>
            </a:extLst>
          </p:cNvPr>
          <p:cNvSpPr>
            <a:spLocks noGrp="1"/>
          </p:cNvSpPr>
          <p:nvPr>
            <p:ph type="title"/>
          </p:nvPr>
        </p:nvSpPr>
        <p:spPr>
          <a:xfrm>
            <a:off x="347133" y="804333"/>
            <a:ext cx="4009555" cy="5249334"/>
          </a:xfrm>
        </p:spPr>
        <p:txBody>
          <a:bodyPr>
            <a:noAutofit/>
          </a:bodyPr>
          <a:lstStyle/>
          <a:p>
            <a:pPr algn="ctr"/>
            <a:r>
              <a:rPr lang="en-US" sz="4000" dirty="0">
                <a:solidFill>
                  <a:srgbClr val="FFFFFF"/>
                </a:solidFill>
              </a:rPr>
              <a:t>Talk about a great exchange…</a:t>
            </a:r>
            <a:endParaRPr lang="en-US" sz="4000" u="sng" dirty="0">
              <a:solidFill>
                <a:srgbClr val="FFFFFF"/>
              </a:solidFill>
            </a:endParaRPr>
          </a:p>
        </p:txBody>
      </p:sp>
      <p:pic>
        <p:nvPicPr>
          <p:cNvPr id="7170" name="Picture 2" descr="Paper Clip Man – TestOut Continuing Education">
            <a:extLst>
              <a:ext uri="{FF2B5EF4-FFF2-40B4-BE49-F238E27FC236}">
                <a16:creationId xmlns:a16="http://schemas.microsoft.com/office/drawing/2014/main" id="{0274D513-46EE-052C-D7A6-4078DD811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810" y="2109787"/>
            <a:ext cx="4572000" cy="30194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66B8E1-0626-0589-FEAC-01F95579CC1C}"/>
              </a:ext>
            </a:extLst>
          </p:cNvPr>
          <p:cNvSpPr txBox="1"/>
          <p:nvPr/>
        </p:nvSpPr>
        <p:spPr>
          <a:xfrm>
            <a:off x="1245870" y="804333"/>
            <a:ext cx="9818522" cy="646331"/>
          </a:xfrm>
          <a:prstGeom prst="rect">
            <a:avLst/>
          </a:prstGeom>
          <a:noFill/>
        </p:spPr>
        <p:txBody>
          <a:bodyPr wrap="none" rtlCol="0">
            <a:spAutoFit/>
          </a:bodyPr>
          <a:lstStyle/>
          <a:p>
            <a:r>
              <a:rPr lang="en-US" sz="3600" dirty="0"/>
              <a:t>Kyle McDonald &amp; his One Red Paperclip Experiment</a:t>
            </a:r>
          </a:p>
        </p:txBody>
      </p:sp>
    </p:spTree>
    <p:extLst>
      <p:ext uri="{BB962C8B-B14F-4D97-AF65-F5344CB8AC3E}">
        <p14:creationId xmlns:p14="http://schemas.microsoft.com/office/powerpoint/2010/main" val="4891783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EFB3-6D97-4D85-A639-8E77B9D0CA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CC0A56-8095-4345-885E-141868B6B5EB}"/>
              </a:ext>
            </a:extLst>
          </p:cNvPr>
          <p:cNvSpPr>
            <a:spLocks noGrp="1"/>
          </p:cNvSpPr>
          <p:nvPr>
            <p:ph idx="1"/>
          </p:nvPr>
        </p:nvSpPr>
        <p:spPr/>
        <p:txBody>
          <a:bodyPr/>
          <a:lstStyle/>
          <a:p>
            <a:endParaRPr lang="en-US"/>
          </a:p>
        </p:txBody>
      </p:sp>
      <p:pic>
        <p:nvPicPr>
          <p:cNvPr id="1026" name="Picture 2" descr="Here's the story of how a man bought a two storey house with just one red  paperclip- The New Indian Express">
            <a:extLst>
              <a:ext uri="{FF2B5EF4-FFF2-40B4-BE49-F238E27FC236}">
                <a16:creationId xmlns:a16="http://schemas.microsoft.com/office/drawing/2014/main" id="{5AB503B6-BB26-43C9-9EC2-EFFF2E8B6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571500"/>
            <a:ext cx="113061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2116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perclip Cottage Cafe – Kipling, Saskatchewan - Gastro Obscura">
            <a:extLst>
              <a:ext uri="{FF2B5EF4-FFF2-40B4-BE49-F238E27FC236}">
                <a16:creationId xmlns:a16="http://schemas.microsoft.com/office/drawing/2014/main" id="{E9FF8F34-8C49-4BE8-B5EC-195420546FE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388" b="1062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52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perclip Cottage Cafe – Kipling, Saskatchewan - Gastro Obscura">
            <a:extLst>
              <a:ext uri="{FF2B5EF4-FFF2-40B4-BE49-F238E27FC236}">
                <a16:creationId xmlns:a16="http://schemas.microsoft.com/office/drawing/2014/main" id="{65050664-8DCC-4D53-A3C4-017A2CE1EDC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3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689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E6E8DE-6D2B-49FA-8851-41298CD2BAE6}"/>
              </a:ext>
            </a:extLst>
          </p:cNvPr>
          <p:cNvSpPr>
            <a:spLocks noGrp="1"/>
          </p:cNvSpPr>
          <p:nvPr>
            <p:ph idx="1"/>
          </p:nvPr>
        </p:nvSpPr>
        <p:spPr>
          <a:xfrm>
            <a:off x="664413" y="1242921"/>
            <a:ext cx="3078749" cy="4058751"/>
          </a:xfrm>
        </p:spPr>
        <p:txBody>
          <a:bodyPr anchor="t">
            <a:normAutofit/>
          </a:bodyPr>
          <a:lstStyle/>
          <a:p>
            <a:pPr marL="36900" indent="0" algn="ctr">
              <a:buNone/>
            </a:pPr>
            <a:r>
              <a:rPr lang="en-US" sz="7200" b="1" dirty="0"/>
              <a:t>I</a:t>
            </a:r>
          </a:p>
          <a:p>
            <a:pPr marL="36900" indent="0" algn="ctr">
              <a:buNone/>
            </a:pPr>
            <a:r>
              <a:rPr lang="en-US" sz="7200" b="1" dirty="0"/>
              <a:t> love </a:t>
            </a:r>
          </a:p>
          <a:p>
            <a:pPr marL="36900" indent="0" algn="ctr">
              <a:buNone/>
            </a:pPr>
            <a:r>
              <a:rPr lang="en-US" sz="7200" b="1" dirty="0"/>
              <a:t>golf</a:t>
            </a:r>
          </a:p>
        </p:txBody>
      </p:sp>
      <p:pic>
        <p:nvPicPr>
          <p:cNvPr id="9" name="Picture 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Picture 2" descr="Free stock photo of activity, ball, ball shaped Stock Photo">
            <a:extLst>
              <a:ext uri="{FF2B5EF4-FFF2-40B4-BE49-F238E27FC236}">
                <a16:creationId xmlns:a16="http://schemas.microsoft.com/office/drawing/2014/main" id="{E0931F08-0C86-0EE8-3E03-9380955E1A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06" r="1" b="11758"/>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843547B7-DF3D-8C71-B337-B180A6FE76C0}"/>
              </a:ext>
            </a:extLst>
          </p:cNvPr>
          <p:cNvPicPr>
            <a:picLocks noChangeAspect="1"/>
          </p:cNvPicPr>
          <p:nvPr/>
        </p:nvPicPr>
        <p:blipFill>
          <a:blip r:embed="rId5"/>
          <a:stretch>
            <a:fillRect/>
          </a:stretch>
        </p:blipFill>
        <p:spPr>
          <a:xfrm>
            <a:off x="10415751" y="6271978"/>
            <a:ext cx="1589695" cy="460530"/>
          </a:xfrm>
          <a:prstGeom prst="rect">
            <a:avLst/>
          </a:prstGeom>
        </p:spPr>
      </p:pic>
    </p:spTree>
    <p:extLst>
      <p:ext uri="{BB962C8B-B14F-4D97-AF65-F5344CB8AC3E}">
        <p14:creationId xmlns:p14="http://schemas.microsoft.com/office/powerpoint/2010/main" val="19046371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nged a paperclip to a house: the real story of Kyle McDonald">
            <a:extLst>
              <a:ext uri="{FF2B5EF4-FFF2-40B4-BE49-F238E27FC236}">
                <a16:creationId xmlns:a16="http://schemas.microsoft.com/office/drawing/2014/main" id="{4242C528-739F-4159-BEF6-B2DBD9DB671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971" b="1077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004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re's the story of how a man bought a two storey house with just one red  paperclip- The New Indian Express">
            <a:extLst>
              <a:ext uri="{FF2B5EF4-FFF2-40B4-BE49-F238E27FC236}">
                <a16:creationId xmlns:a16="http://schemas.microsoft.com/office/drawing/2014/main" id="{220C6CFD-94E8-45D2-97DB-A1AA149F105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18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2156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ading Up - WSJ">
            <a:extLst>
              <a:ext uri="{FF2B5EF4-FFF2-40B4-BE49-F238E27FC236}">
                <a16:creationId xmlns:a16="http://schemas.microsoft.com/office/drawing/2014/main" id="{890C87D3-7F49-4191-9CC0-E134C65A749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853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Yahk City Limits | Yahk, British Columbia | Jimmy Emerson, DVM | Flickr">
            <a:extLst>
              <a:ext uri="{FF2B5EF4-FFF2-40B4-BE49-F238E27FC236}">
                <a16:creationId xmlns:a16="http://schemas.microsoft.com/office/drawing/2014/main" id="{80595065-002F-41CF-A0EE-ED76D59AD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21" t="6605" r="1" b="250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572F93-D150-69C9-3911-0B10A84A3B3A}"/>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kern="1200" cap="all" spc="200" baseline="0" dirty="0">
                <a:solidFill>
                  <a:srgbClr val="FFFFFF"/>
                </a:solidFill>
                <a:latin typeface="+mj-lt"/>
                <a:ea typeface="+mj-ea"/>
                <a:cs typeface="+mj-cs"/>
              </a:rPr>
              <a:t>  2-person trip to </a:t>
            </a:r>
            <a:r>
              <a:rPr lang="en-US" kern="1200" cap="all" spc="200" baseline="0" dirty="0" err="1">
                <a:solidFill>
                  <a:srgbClr val="FFFFFF"/>
                </a:solidFill>
                <a:latin typeface="+mj-lt"/>
                <a:ea typeface="+mj-ea"/>
                <a:cs typeface="+mj-cs"/>
              </a:rPr>
              <a:t>yahk</a:t>
            </a:r>
            <a:r>
              <a:rPr lang="en-US" kern="1200" cap="all" spc="200" baseline="0" dirty="0">
                <a:solidFill>
                  <a:srgbClr val="FFFFFF"/>
                </a:solidFill>
                <a:latin typeface="+mj-lt"/>
                <a:ea typeface="+mj-ea"/>
                <a:cs typeface="+mj-cs"/>
              </a:rPr>
              <a:t>, British </a:t>
            </a:r>
            <a:r>
              <a:rPr lang="en-US" kern="1200" cap="all" spc="200" baseline="0" dirty="0" err="1">
                <a:solidFill>
                  <a:srgbClr val="FFFFFF"/>
                </a:solidFill>
                <a:latin typeface="+mj-lt"/>
                <a:ea typeface="+mj-ea"/>
                <a:cs typeface="+mj-cs"/>
              </a:rPr>
              <a:t>columbia</a:t>
            </a:r>
            <a:endParaRPr lang="en-US" kern="1200" cap="all" spc="200" baseline="0" dirty="0">
              <a:solidFill>
                <a:srgbClr val="FFFFFF"/>
              </a:solidFill>
              <a:latin typeface="+mj-lt"/>
              <a:ea typeface="+mj-ea"/>
              <a:cs typeface="+mj-cs"/>
            </a:endParaRPr>
          </a:p>
        </p:txBody>
      </p:sp>
    </p:spTree>
    <p:extLst>
      <p:ext uri="{BB962C8B-B14F-4D97-AF65-F5344CB8AC3E}">
        <p14:creationId xmlns:p14="http://schemas.microsoft.com/office/powerpoint/2010/main" val="16079216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7990-BF19-B3CD-2915-376E00FDAEEB}"/>
              </a:ext>
            </a:extLst>
          </p:cNvPr>
          <p:cNvSpPr>
            <a:spLocks noGrp="1"/>
          </p:cNvSpPr>
          <p:nvPr>
            <p:ph type="title"/>
          </p:nvPr>
        </p:nvSpPr>
        <p:spPr>
          <a:xfrm>
            <a:off x="1024127" y="459316"/>
            <a:ext cx="5559553" cy="4961769"/>
          </a:xfrm>
        </p:spPr>
        <p:txBody>
          <a:bodyPr>
            <a:normAutofit/>
          </a:bodyPr>
          <a:lstStyle/>
          <a:p>
            <a:pPr algn="ctr"/>
            <a:r>
              <a:rPr lang="en-US" dirty="0"/>
              <a:t>Kyle exchanged the second spot on the </a:t>
            </a:r>
            <a:r>
              <a:rPr lang="en-US" dirty="0" err="1"/>
              <a:t>yahk</a:t>
            </a:r>
            <a:r>
              <a:rPr lang="en-US" dirty="0"/>
              <a:t>, British Columbia trip for this box truck</a:t>
            </a:r>
          </a:p>
        </p:txBody>
      </p:sp>
      <p:pic>
        <p:nvPicPr>
          <p:cNvPr id="4098" name="Picture 2" descr="one red paperclip - Kyle MacDonald: one cube van">
            <a:extLst>
              <a:ext uri="{FF2B5EF4-FFF2-40B4-BE49-F238E27FC236}">
                <a16:creationId xmlns:a16="http://schemas.microsoft.com/office/drawing/2014/main" id="{154251E6-F486-D4DB-A633-492BAFC180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94" r="20719" b="-1"/>
          <a:stretch/>
        </p:blipFill>
        <p:spPr bwMode="auto">
          <a:xfrm>
            <a:off x="7063054" y="732073"/>
            <a:ext cx="4829044" cy="539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601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F6A9A-8DF4-42E4-1884-7EFB0BD13E0A}"/>
              </a:ext>
            </a:extLst>
          </p:cNvPr>
          <p:cNvSpPr>
            <a:spLocks noGrp="1"/>
          </p:cNvSpPr>
          <p:nvPr>
            <p:ph type="title"/>
          </p:nvPr>
        </p:nvSpPr>
        <p:spPr>
          <a:xfrm>
            <a:off x="434898" y="4572000"/>
            <a:ext cx="6683547" cy="1820282"/>
          </a:xfrm>
        </p:spPr>
        <p:txBody>
          <a:bodyPr>
            <a:normAutofit/>
          </a:bodyPr>
          <a:lstStyle/>
          <a:p>
            <a:pPr algn="r"/>
            <a:r>
              <a:rPr lang="en-US" sz="4400" dirty="0">
                <a:solidFill>
                  <a:schemeClr val="tx1"/>
                </a:solidFill>
              </a:rPr>
              <a:t>Kyle exchanged the box truck for a recording contract with Metalworks</a:t>
            </a:r>
          </a:p>
        </p:txBody>
      </p:sp>
      <p:pic>
        <p:nvPicPr>
          <p:cNvPr id="5122" name="Picture 2" descr="About Metalworks Institute">
            <a:extLst>
              <a:ext uri="{FF2B5EF4-FFF2-40B4-BE49-F238E27FC236}">
                <a16:creationId xmlns:a16="http://schemas.microsoft.com/office/drawing/2014/main" id="{67F03884-5D67-ABBF-E8B5-3431740B6A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77"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c and audio filter">
            <a:extLst>
              <a:ext uri="{FF2B5EF4-FFF2-40B4-BE49-F238E27FC236}">
                <a16:creationId xmlns:a16="http://schemas.microsoft.com/office/drawing/2014/main" id="{C813756D-C862-28C0-603C-94CC6C852E61}"/>
              </a:ext>
            </a:extLst>
          </p:cNvPr>
          <p:cNvPicPr>
            <a:picLocks noChangeAspect="1"/>
          </p:cNvPicPr>
          <p:nvPr/>
        </p:nvPicPr>
        <p:blipFill rotWithShape="1">
          <a:blip r:embed="rId3"/>
          <a:srcRect l="43182"/>
          <a:stretch/>
        </p:blipFill>
        <p:spPr>
          <a:xfrm>
            <a:off x="7995424" y="1304691"/>
            <a:ext cx="3615551" cy="4248615"/>
          </a:xfrm>
          <a:prstGeom prst="rect">
            <a:avLst/>
          </a:prstGeom>
        </p:spPr>
      </p:pic>
    </p:spTree>
    <p:extLst>
      <p:ext uri="{BB962C8B-B14F-4D97-AF65-F5344CB8AC3E}">
        <p14:creationId xmlns:p14="http://schemas.microsoft.com/office/powerpoint/2010/main" val="12933753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30">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Rectangle 1032">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0" name="Straight Connector 1034">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2" name="Rectangle 1036">
            <a:extLst>
              <a:ext uri="{FF2B5EF4-FFF2-40B4-BE49-F238E27FC236}">
                <a16:creationId xmlns:a16="http://schemas.microsoft.com/office/drawing/2014/main" id="{8B774B55-DEEF-410A-9F9B-E3F6C9F71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B88E0-D28F-78D6-C3A5-AD34F10D7193}"/>
              </a:ext>
            </a:extLst>
          </p:cNvPr>
          <p:cNvSpPr>
            <a:spLocks noGrp="1"/>
          </p:cNvSpPr>
          <p:nvPr>
            <p:ph type="title"/>
          </p:nvPr>
        </p:nvSpPr>
        <p:spPr>
          <a:xfrm>
            <a:off x="633999" y="4340929"/>
            <a:ext cx="10909073" cy="1266956"/>
          </a:xfrm>
        </p:spPr>
        <p:txBody>
          <a:bodyPr vert="horz" lIns="91440" tIns="45720" rIns="91440" bIns="45720" rtlCol="0" anchor="b">
            <a:normAutofit/>
          </a:bodyPr>
          <a:lstStyle/>
          <a:p>
            <a:pPr algn="ctr"/>
            <a:r>
              <a:rPr lang="en-US" sz="4000" b="1" cap="all" dirty="0">
                <a:solidFill>
                  <a:schemeClr val="tx1">
                    <a:lumMod val="85000"/>
                    <a:lumOff val="15000"/>
                  </a:schemeClr>
                </a:solidFill>
              </a:rPr>
              <a:t>Kyle exchanged the recording contract for </a:t>
            </a:r>
            <a:br>
              <a:rPr lang="en-US" sz="4000" b="1" cap="all" dirty="0">
                <a:solidFill>
                  <a:schemeClr val="tx1">
                    <a:lumMod val="85000"/>
                    <a:lumOff val="15000"/>
                  </a:schemeClr>
                </a:solidFill>
              </a:rPr>
            </a:br>
            <a:r>
              <a:rPr lang="en-US" sz="4000" b="1" cap="all" dirty="0">
                <a:solidFill>
                  <a:schemeClr val="tx1">
                    <a:lumMod val="85000"/>
                    <a:lumOff val="15000"/>
                  </a:schemeClr>
                </a:solidFill>
              </a:rPr>
              <a:t>one year’s rent in phoenix, AZ</a:t>
            </a:r>
          </a:p>
        </p:txBody>
      </p:sp>
      <p:pic>
        <p:nvPicPr>
          <p:cNvPr id="1026" name="Picture 2" descr="150+ Highway Sign For Phoenix Arizona Stock Photos, Pictures &amp; Royalty-Free  Images - iStock">
            <a:extLst>
              <a:ext uri="{FF2B5EF4-FFF2-40B4-BE49-F238E27FC236}">
                <a16:creationId xmlns:a16="http://schemas.microsoft.com/office/drawing/2014/main" id="{D2F978FC-4F34-A1F6-AD36-5ED2F707BC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47" r="-1" b="25411"/>
          <a:stretch/>
        </p:blipFill>
        <p:spPr bwMode="auto">
          <a:xfrm>
            <a:off x="0" y="6286"/>
            <a:ext cx="12181575" cy="4020258"/>
          </a:xfrm>
          <a:prstGeom prst="rect">
            <a:avLst/>
          </a:prstGeom>
          <a:noFill/>
          <a:extLst>
            <a:ext uri="{909E8E84-426E-40DD-AFC4-6F175D3DCCD1}">
              <a14:hiddenFill xmlns:a14="http://schemas.microsoft.com/office/drawing/2010/main">
                <a:solidFill>
                  <a:srgbClr val="FFFFFF"/>
                </a:solidFill>
              </a14:hiddenFill>
            </a:ext>
          </a:extLst>
        </p:spPr>
      </p:pic>
      <p:cxnSp>
        <p:nvCxnSpPr>
          <p:cNvPr id="1034" name="Straight Connector 1038">
            <a:extLst>
              <a:ext uri="{FF2B5EF4-FFF2-40B4-BE49-F238E27FC236}">
                <a16:creationId xmlns:a16="http://schemas.microsoft.com/office/drawing/2014/main" id="{E86F63E5-80CB-48C0-8847-43E22C5378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41" name="Rectangle 1040">
            <a:extLst>
              <a:ext uri="{FF2B5EF4-FFF2-40B4-BE49-F238E27FC236}">
                <a16:creationId xmlns:a16="http://schemas.microsoft.com/office/drawing/2014/main" id="{B7318D88-D9BB-4846-BF7B-49CBE4094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3" name="Rectangle 1042">
            <a:extLst>
              <a:ext uri="{FF2B5EF4-FFF2-40B4-BE49-F238E27FC236}">
                <a16:creationId xmlns:a16="http://schemas.microsoft.com/office/drawing/2014/main" id="{178E6CEE-A5A7-4FF2-A9BA-8E59C72B3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653392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FD00-E3BE-B281-B240-479007EFD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A47178-04F2-D862-DAE5-6645A9A11B05}"/>
              </a:ext>
            </a:extLst>
          </p:cNvPr>
          <p:cNvSpPr>
            <a:spLocks noGrp="1"/>
          </p:cNvSpPr>
          <p:nvPr>
            <p:ph idx="1"/>
          </p:nvPr>
        </p:nvSpPr>
        <p:spPr/>
        <p:txBody>
          <a:bodyPr/>
          <a:lstStyle/>
          <a:p>
            <a:endParaRPr lang="en-US"/>
          </a:p>
        </p:txBody>
      </p:sp>
      <p:pic>
        <p:nvPicPr>
          <p:cNvPr id="1026" name="Picture 2" descr="Alice Cooper – Official Website of the Morris Performing Arts Center">
            <a:extLst>
              <a:ext uri="{FF2B5EF4-FFF2-40B4-BE49-F238E27FC236}">
                <a16:creationId xmlns:a16="http://schemas.microsoft.com/office/drawing/2014/main" id="{40EA0D47-B093-F5B2-B985-8E282EA49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46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8E7B0E-6DC0-C867-7275-739469684B37}"/>
              </a:ext>
            </a:extLst>
          </p:cNvPr>
          <p:cNvSpPr txBox="1"/>
          <p:nvPr/>
        </p:nvSpPr>
        <p:spPr>
          <a:xfrm>
            <a:off x="472273" y="235260"/>
            <a:ext cx="6413949" cy="1200329"/>
          </a:xfrm>
          <a:prstGeom prst="rect">
            <a:avLst/>
          </a:prstGeom>
          <a:noFill/>
        </p:spPr>
        <p:txBody>
          <a:bodyPr wrap="square" rtlCol="0">
            <a:spAutoFit/>
          </a:bodyPr>
          <a:lstStyle/>
          <a:p>
            <a:r>
              <a:rPr lang="en-US" sz="3600" b="1" dirty="0">
                <a:latin typeface="Dreaming Outloud Script Pro" panose="020B0604020202020204" pitchFamily="66" charset="0"/>
                <a:cs typeface="Dreaming Outloud Script Pro" panose="020B0604020202020204" pitchFamily="66" charset="0"/>
              </a:rPr>
              <a:t>Kyle Exchanged one year’s rent for an afternoon with…</a:t>
            </a:r>
          </a:p>
        </p:txBody>
      </p:sp>
    </p:spTree>
    <p:extLst>
      <p:ext uri="{BB962C8B-B14F-4D97-AF65-F5344CB8AC3E}">
        <p14:creationId xmlns:p14="http://schemas.microsoft.com/office/powerpoint/2010/main" val="5735774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7F88-90B3-4FA3-FAA8-D4686C2AAA26}"/>
              </a:ext>
            </a:extLst>
          </p:cNvPr>
          <p:cNvSpPr>
            <a:spLocks noGrp="1"/>
          </p:cNvSpPr>
          <p:nvPr>
            <p:ph type="title"/>
          </p:nvPr>
        </p:nvSpPr>
        <p:spPr>
          <a:xfrm>
            <a:off x="836341" y="144966"/>
            <a:ext cx="5525357" cy="5809785"/>
          </a:xfrm>
        </p:spPr>
        <p:txBody>
          <a:bodyPr>
            <a:normAutofit/>
          </a:bodyPr>
          <a:lstStyle/>
          <a:p>
            <a:r>
              <a:rPr lang="en-US" sz="6000" dirty="0"/>
              <a:t>Kyle exchanged the afternoon with Alice Cooper for a motorized “kiss” snow globe</a:t>
            </a:r>
          </a:p>
        </p:txBody>
      </p:sp>
      <p:pic>
        <p:nvPicPr>
          <p:cNvPr id="2050" name="Picture 2">
            <a:extLst>
              <a:ext uri="{FF2B5EF4-FFF2-40B4-BE49-F238E27FC236}">
                <a16:creationId xmlns:a16="http://schemas.microsoft.com/office/drawing/2014/main" id="{1ACFE02A-5C13-2D2B-51C3-3BC609A31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698" y="224884"/>
            <a:ext cx="4806174" cy="640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4991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198703F-A850-9508-6816-152A583683EA}"/>
              </a:ext>
            </a:extLst>
          </p:cNvPr>
          <p:cNvSpPr>
            <a:spLocks noGrp="1"/>
          </p:cNvSpPr>
          <p:nvPr>
            <p:ph idx="1"/>
          </p:nvPr>
        </p:nvSpPr>
        <p:spPr>
          <a:xfrm>
            <a:off x="451556" y="1919235"/>
            <a:ext cx="5525495" cy="4169330"/>
          </a:xfrm>
        </p:spPr>
        <p:txBody>
          <a:bodyPr>
            <a:normAutofit/>
          </a:bodyPr>
          <a:lstStyle/>
          <a:p>
            <a:pPr algn="ctr"/>
            <a:r>
              <a:rPr lang="en-US" sz="4800" dirty="0"/>
              <a:t>Kyle exchanged the KISS snow globe to actor/director Corbin Bernsen for a paid role in his movie </a:t>
            </a:r>
            <a:r>
              <a:rPr lang="en-US" sz="4800" i="1" dirty="0"/>
              <a:t>Debbie on Demand</a:t>
            </a:r>
          </a:p>
        </p:txBody>
      </p:sp>
      <p:pic>
        <p:nvPicPr>
          <p:cNvPr id="5" name="Content Placeholder 4">
            <a:extLst>
              <a:ext uri="{FF2B5EF4-FFF2-40B4-BE49-F238E27FC236}">
                <a16:creationId xmlns:a16="http://schemas.microsoft.com/office/drawing/2014/main" id="{65F057F2-2539-4498-84E1-E2A6D949A108}"/>
              </a:ext>
            </a:extLst>
          </p:cNvPr>
          <p:cNvPicPr>
            <a:picLocks noChangeAspect="1"/>
          </p:cNvPicPr>
          <p:nvPr/>
        </p:nvPicPr>
        <p:blipFill rotWithShape="1">
          <a:blip r:embed="rId2"/>
          <a:srcRect r="4073" b="2"/>
          <a:stretch/>
        </p:blipFill>
        <p:spPr>
          <a:xfrm>
            <a:off x="6322338" y="226342"/>
            <a:ext cx="5418106" cy="6410820"/>
          </a:xfrm>
          <a:prstGeom prst="rect">
            <a:avLst/>
          </a:prstGeom>
        </p:spPr>
      </p:pic>
    </p:spTree>
    <p:extLst>
      <p:ext uri="{BB962C8B-B14F-4D97-AF65-F5344CB8AC3E}">
        <p14:creationId xmlns:p14="http://schemas.microsoft.com/office/powerpoint/2010/main" val="86108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3EC26C"/>
      </a:accent1>
      <a:accent2>
        <a:srgbClr val="B3D463"/>
      </a:accent2>
      <a:accent3>
        <a:srgbClr val="3BBC9D"/>
      </a:accent3>
      <a:accent4>
        <a:srgbClr val="97AF75"/>
      </a:accent4>
      <a:accent5>
        <a:srgbClr val="6BA841"/>
      </a:accent5>
      <a:accent6>
        <a:srgbClr val="79AE90"/>
      </a:accent6>
      <a:hlink>
        <a:srgbClr val="85E4A6"/>
      </a:hlink>
      <a:folHlink>
        <a:srgbClr val="BDF3D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2.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Fra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2.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90D0D0-7C1D-47FF-A2F0-9937AA567A3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Bright business presentation</Template>
  <TotalTime>9886</TotalTime>
  <Words>6994</Words>
  <Application>Microsoft Office PowerPoint</Application>
  <PresentationFormat>Widescreen</PresentationFormat>
  <Paragraphs>607</Paragraphs>
  <Slides>148</Slides>
  <Notes>33</Notes>
  <HiddenSlides>6</HiddenSlides>
  <MMClips>1</MMClips>
  <ScaleCrop>false</ScaleCrop>
  <HeadingPairs>
    <vt:vector size="4" baseType="variant">
      <vt:variant>
        <vt:lpstr>Theme</vt:lpstr>
      </vt:variant>
      <vt:variant>
        <vt:i4>7</vt:i4>
      </vt:variant>
      <vt:variant>
        <vt:lpstr>Slide Titles</vt:lpstr>
      </vt:variant>
      <vt:variant>
        <vt:i4>148</vt:i4>
      </vt:variant>
    </vt:vector>
  </HeadingPairs>
  <TitlesOfParts>
    <vt:vector size="155" baseType="lpstr">
      <vt:lpstr>Slate</vt:lpstr>
      <vt:lpstr>Retrospect</vt:lpstr>
      <vt:lpstr>Facet</vt:lpstr>
      <vt:lpstr>Frame</vt:lpstr>
      <vt:lpstr>Office Theme</vt:lpstr>
      <vt:lpstr>2_Office Theme</vt:lpstr>
      <vt:lpstr>1_Frame</vt:lpstr>
      <vt:lpstr>PowerPoint Presentation</vt:lpstr>
      <vt:lpstr>Which of these icons best represents your church’s group ministry?</vt:lpstr>
      <vt:lpstr>Transformational Church Research Findings</vt:lpstr>
      <vt:lpstr>Research has proven that people who are being discipled in groups…</vt:lpstr>
      <vt:lpstr>Percentage of New Christians Who Remained Active 5 Years After Joining the Church</vt:lpstr>
      <vt:lpstr>“The grass is always greener on the other side” is false</vt:lpstr>
      <vt:lpstr>It’s greener where you water it</vt:lpstr>
      <vt:lpstr>To say it another way…</vt:lpstr>
      <vt:lpstr>PowerPoint Presentation</vt:lpstr>
      <vt:lpstr>Fairways in Regulation (FIR)</vt:lpstr>
      <vt:lpstr>Greens in Regulation (GIR)</vt:lpstr>
      <vt:lpstr>Number of Putts</vt:lpstr>
      <vt:lpstr>In golf, there’s more than one way to measure success besides the final score.</vt:lpstr>
      <vt:lpstr>  In Bible study, there’s more than one way to measure ministry success than attendance</vt:lpstr>
      <vt:lpstr>PowerPoint Presentation</vt:lpstr>
      <vt:lpstr>4 Essential Tasks  for Groups</vt:lpstr>
      <vt:lpstr>We’re really talking about “clarifying the win”</vt:lpstr>
      <vt:lpstr>Scorecard Measurement #1</vt:lpstr>
      <vt:lpstr>PowerPoint Presentation</vt:lpstr>
      <vt:lpstr>LEARN AND OBEY GOD’S WORD</vt:lpstr>
      <vt:lpstr>PowerPoint Presentation</vt:lpstr>
      <vt:lpstr>WALK</vt:lpstr>
      <vt:lpstr>8 Signposts of Discipleship</vt:lpstr>
      <vt:lpstr>1.  Obey God &amp; Deny Self</vt:lpstr>
      <vt:lpstr>PowerPoint Presentation</vt:lpstr>
      <vt:lpstr>3.  Share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AND OBEY GOD’S WORD</vt:lpstr>
      <vt:lpstr>PowerPoint Presentation</vt:lpstr>
      <vt:lpstr>Too many Saturday Night Specials?</vt:lpstr>
      <vt:lpstr>Preparation is an Act of Love</vt:lpstr>
      <vt:lpstr>Preparation is an Act of Love</vt:lpstr>
      <vt:lpstr>Robert Pazmino, Brussels Sprouts,  and a Lesson Learned</vt:lpstr>
      <vt:lpstr>“The will to win is not nearly so important as the will to prepare to win.” -Coach Vince Lombardi</vt:lpstr>
      <vt:lpstr>See the daily preparation plan on pages 23-25</vt:lpstr>
      <vt:lpstr>Preparation on the teacher’s part can lead to greater engagement on the part of the group members.      Remember: “Teaching isn’t telling;  learning isn’t listening”</vt:lpstr>
      <vt:lpstr>PowerPoint Presentation</vt:lpstr>
      <vt:lpstr>PowerPoint Presentation</vt:lpstr>
      <vt:lpstr>PowerPoint Presentation</vt:lpstr>
      <vt:lpstr>PowerPoint Presentation</vt:lpstr>
      <vt:lpstr>PowerPoint Presentation</vt:lpstr>
      <vt:lpstr>Jesus used over 22 different ways to communicate truth</vt:lpstr>
      <vt:lpstr>Let’s Practice!</vt:lpstr>
      <vt:lpstr>LEARN AND OBEY GOD’S WORD</vt:lpstr>
      <vt:lpstr>Apprenticeship has a long history dating back to the earliest times in Egypt and Babylon.   Apprentices were developed so that skills could be passed down from craftsman to craftsman, ensuring that there were always enough artisans to serve the needs of society. </vt:lpstr>
      <vt:lpstr>Did You know Elvis was an apprentice electrician?  </vt:lpstr>
      <vt:lpstr>Leonardo Di Vinci started out as an apprentice painter</vt:lpstr>
      <vt:lpstr>Henry Ford apprenticed as a machinist</vt:lpstr>
      <vt:lpstr>  Apprentice leaders are the future of your church’s  Bible study ministry</vt:lpstr>
      <vt:lpstr>PowerPoint Presentation</vt:lpstr>
      <vt:lpstr>Every group needs an apprentice teacher</vt:lpstr>
      <vt:lpstr>Apprentice leaders help the church in 4 important ways…</vt:lpstr>
      <vt:lpstr>PowerPoint Presentation</vt:lpstr>
      <vt:lpstr>Pages 52-60 -Selecting an apprentice -5 steps for developing an apprentice -A 6 month plan for developing an apprentice -6 things every apprentice needs  </vt:lpstr>
      <vt:lpstr>LEARN AND OBEY GOD’S WORD</vt:lpstr>
      <vt:lpstr>PowerPoint Presentation</vt:lpstr>
      <vt:lpstr>Bronycon</vt:lpstr>
      <vt:lpstr>PowerPoint Presentation</vt:lpstr>
      <vt:lpstr>We have a God-given need for others</vt:lpstr>
      <vt:lpstr>PowerPoint Presentation</vt:lpstr>
      <vt:lpstr>PowerPoint Presentation</vt:lpstr>
      <vt:lpstr>New groups:</vt:lpstr>
      <vt:lpstr>PowerPoint Presentation</vt:lpstr>
      <vt:lpstr>Discuss one of these at your table:</vt:lpstr>
      <vt:lpstr>  Invite People to Become Disciples</vt:lpstr>
      <vt:lpstr>INVITE PEOPLE TO BECOME DISCIPLES</vt:lpstr>
      <vt:lpstr>3 Kinds of Prayers in Groups</vt:lpstr>
      <vt:lpstr>PowerPoint Presentation</vt:lpstr>
      <vt:lpstr>PowerPoint Presentation</vt:lpstr>
      <vt:lpstr>PowerPoint Presentation</vt:lpstr>
      <vt:lpstr>INVITE PEOPLE TO BECOME DISCIPLES</vt:lpstr>
      <vt:lpstr>Matthew 9:10-13</vt:lpstr>
      <vt:lpstr>PowerPoint Presentation</vt:lpstr>
      <vt:lpstr>INVITE PEOPLE TO BECOME DISCIPLES</vt:lpstr>
      <vt:lpstr>Assimilation is accelerated by invitation</vt:lpstr>
      <vt:lpstr>PowerPoint Presentation</vt:lpstr>
      <vt:lpstr>Maybe our groups have asked the wrong question for years…</vt:lpstr>
      <vt:lpstr>Don’t be shy about “asking for the sale”</vt:lpstr>
      <vt:lpstr>INVITE PEOPLE TO BECOME DISCIPLES</vt:lpstr>
      <vt:lpstr>Talk about a great exchange…</vt:lpstr>
      <vt:lpstr>PowerPoint Presentation</vt:lpstr>
      <vt:lpstr>PowerPoint Presentation</vt:lpstr>
      <vt:lpstr>PowerPoint Presentation</vt:lpstr>
      <vt:lpstr>PowerPoint Presentation</vt:lpstr>
      <vt:lpstr>PowerPoint Presentation</vt:lpstr>
      <vt:lpstr>PowerPoint Presentation</vt:lpstr>
      <vt:lpstr>  2-person trip to yahk, British columbia</vt:lpstr>
      <vt:lpstr>Kyle exchanged the second spot on the yahk, British Columbia trip for this box truck</vt:lpstr>
      <vt:lpstr>Kyle exchanged the box truck for a recording contract with Metalworks</vt:lpstr>
      <vt:lpstr>Kyle exchanged the recording contract for  one year’s rent in phoenix, AZ</vt:lpstr>
      <vt:lpstr>PowerPoint Presentation</vt:lpstr>
      <vt:lpstr>Kyle exchanged the afternoon with Alice Cooper for a motorized “kiss” snow globe</vt:lpstr>
      <vt:lpstr>PowerPoint Presentation</vt:lpstr>
      <vt:lpstr>And finally, on his last (and 14th trade), Kyle McDonald exchanged the movie role to the city of Kipling, Saskatchewan, for…</vt:lpstr>
      <vt:lpstr>PowerPoint Presentation</vt:lpstr>
      <vt:lpstr>PowerPoint Presentation</vt:lpstr>
      <vt:lpstr>PowerPoint Presentation</vt:lpstr>
      <vt:lpstr>THE GREATEST EXCHANGE IN HISTORY…</vt:lpstr>
      <vt:lpstr>The purpose of groups is to make disciples…</vt:lpstr>
      <vt:lpstr>Discipleship &amp; evangelism are like the two wings on a plane – both are essential</vt:lpstr>
      <vt:lpstr>In my experience as a group leader, my people began sharing the gospel when I taught them how to do 2 things:</vt:lpstr>
      <vt:lpstr>1. HOW TO SHARE THEIR TESTIMONY (STORY)</vt:lpstr>
      <vt:lpstr>When meeting someone new, 71% of Americans are at least open to hearing about that person’s life story. A similar number (69%) say they’re at least open to hearing the life story from someone new if it includes faith. – Lifeway Research, 2/22/22</vt:lpstr>
      <vt:lpstr>2. HOW TO SHARE THE GOSPEL SIMPLY</vt:lpstr>
      <vt:lpstr>For the wages of sin is death, but the gift of God is eternal life in Jesus Christ our Lord   Romans 6:23</vt:lpstr>
      <vt:lpstr>Discuss one of these at your table:</vt:lpstr>
      <vt:lpstr>Measurement #3  Form Deeper Relationships</vt:lpstr>
      <vt:lpstr>The Sequoia Tree</vt:lpstr>
      <vt:lpstr>PowerPoint Presentation</vt:lpstr>
      <vt:lpstr>FORM DEEPER RELATIONSHIPS</vt:lpstr>
      <vt:lpstr>PowerPoint Presentation</vt:lpstr>
      <vt:lpstr>The Key Transition: From Class Role to Ministry List</vt:lpstr>
      <vt:lpstr>The Key Transition: From Class Role to Ministry List</vt:lpstr>
      <vt:lpstr>The Key?</vt:lpstr>
      <vt:lpstr>FORM DEEPER RELATIONSHIPS</vt:lpstr>
      <vt:lpstr>PowerPoint Presentation</vt:lpstr>
      <vt:lpstr>PowerPoint Presentation</vt:lpstr>
      <vt:lpstr>We all need “2 AM” friends</vt:lpstr>
      <vt:lpstr>FORM DEEPER RELATIONSHIPS</vt:lpstr>
      <vt:lpstr>What is Biblical Hospitality?</vt:lpstr>
      <vt:lpstr>6 Ways to Show Hospitality in Groups</vt:lpstr>
      <vt:lpstr>This kind is just fine…quick, easy, and inexpensive</vt:lpstr>
      <vt:lpstr>FORM DEEPER RELATIONSHIPS</vt:lpstr>
      <vt:lpstr>Deeper level of relationship    Imitation-based discipleship  </vt:lpstr>
      <vt:lpstr>All of Lifeway’s Daily Discipleship Guides have a “micro-group” feature</vt:lpstr>
      <vt:lpstr>ENGAGE IN ACTS OF SERVICE</vt:lpstr>
      <vt:lpstr>ENGAGE IN ACTS OF SERVICE</vt:lpstr>
      <vt:lpstr>PowerPoint Presentation</vt:lpstr>
      <vt:lpstr>ENGAGE IN ACTS OF SERVICE</vt:lpstr>
      <vt:lpstr>PowerPoint Presentation</vt:lpstr>
      <vt:lpstr>PowerPoint Presentation</vt:lpstr>
      <vt:lpstr>PowerPoint Presentation</vt:lpstr>
      <vt:lpstr>ENGAGE IN ACTS OF SERVICE</vt:lpstr>
      <vt:lpstr>Class leadership roles</vt:lpstr>
      <vt:lpstr>Class leadership roles</vt:lpstr>
      <vt:lpstr>ENGAGE IN ACTS OF SERVICE</vt:lpstr>
      <vt:lpstr>Our pastors and staff leaders need our ongoing prayers and support</vt:lpstr>
      <vt:lpstr>Learn &amp; obey God’s Word Invite others to become disciples Form deeper relationships Engage in acts of service</vt:lpstr>
      <vt:lpstr> In a post-COVID world, group ministry must be more than 9AM to noon on Sundays</vt:lpstr>
      <vt:lpstr>PowerPoint Presentation</vt:lpstr>
      <vt:lpstr>PowerPoint Presentation</vt:lpstr>
      <vt:lpstr>kenbraddy.com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Sunday School/Discipleship Quarterly Meetup</dc:title>
  <dc:creator>Ken Braddy Jr</dc:creator>
  <cp:lastModifiedBy>Ken Braddy Jr</cp:lastModifiedBy>
  <cp:revision>75</cp:revision>
  <dcterms:created xsi:type="dcterms:W3CDTF">2021-03-02T13:14:32Z</dcterms:created>
  <dcterms:modified xsi:type="dcterms:W3CDTF">2023-06-05T15:05:27Z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