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Lst>
  <p:sldIdLst>
    <p:sldId id="256" r:id="rId4"/>
    <p:sldId id="2632" r:id="rId5"/>
    <p:sldId id="2629" r:id="rId6"/>
    <p:sldId id="2630" r:id="rId7"/>
    <p:sldId id="2631" r:id="rId8"/>
    <p:sldId id="2606" r:id="rId9"/>
    <p:sldId id="352" r:id="rId10"/>
    <p:sldId id="615" r:id="rId11"/>
    <p:sldId id="354" r:id="rId12"/>
    <p:sldId id="355" r:id="rId13"/>
    <p:sldId id="356" r:id="rId14"/>
    <p:sldId id="2627" r:id="rId15"/>
    <p:sldId id="2638" r:id="rId16"/>
    <p:sldId id="2633" r:id="rId17"/>
    <p:sldId id="2634" r:id="rId18"/>
    <p:sldId id="2635" r:id="rId19"/>
    <p:sldId id="2636" r:id="rId20"/>
    <p:sldId id="2637" r:id="rId21"/>
    <p:sldId id="2639" r:id="rId22"/>
    <p:sldId id="2640" r:id="rId23"/>
    <p:sldId id="2641" r:id="rId24"/>
    <p:sldId id="2644" r:id="rId25"/>
    <p:sldId id="2642" r:id="rId26"/>
    <p:sldId id="2645" r:id="rId27"/>
    <p:sldId id="2646" r:id="rId28"/>
    <p:sldId id="2643" r:id="rId29"/>
    <p:sldId id="2647" r:id="rId30"/>
    <p:sldId id="2648" r:id="rId31"/>
    <p:sldId id="2649" r:id="rId32"/>
    <p:sldId id="2650" r:id="rId33"/>
    <p:sldId id="2651" r:id="rId34"/>
    <p:sldId id="2652" r:id="rId35"/>
    <p:sldId id="2653" r:id="rId36"/>
    <p:sldId id="286" r:id="rId37"/>
    <p:sldId id="287" r:id="rId38"/>
    <p:sldId id="2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BC903-18D7-4297-9EB2-9C61EDD04EF5}" v="112" dt="2023-05-12T17:19:38.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B912-C026-D979-D69D-2D2414126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CBB3E0-DC1D-F262-8B34-6D50D4DF50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9F8BD5-19DA-73CE-AAE0-E25794778CB9}"/>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5" name="Footer Placeholder 4">
            <a:extLst>
              <a:ext uri="{FF2B5EF4-FFF2-40B4-BE49-F238E27FC236}">
                <a16:creationId xmlns:a16="http://schemas.microsoft.com/office/drawing/2014/main" id="{CD333B64-E4FA-A5B8-F069-B0391584C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5D263-2295-0C5D-365B-B0A1DC090E6D}"/>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1451734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5BB7-B240-328C-B9C5-70125376C8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F91FC6-A910-8C56-836E-8E267E887F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DE5AA-FA54-F54B-426C-76D298D372E2}"/>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5" name="Footer Placeholder 4">
            <a:extLst>
              <a:ext uri="{FF2B5EF4-FFF2-40B4-BE49-F238E27FC236}">
                <a16:creationId xmlns:a16="http://schemas.microsoft.com/office/drawing/2014/main" id="{33F80366-59E4-7A79-B952-0F3F394F9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2B734-F938-4507-F895-D368556DFD1B}"/>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2307557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4BB38D-DED4-AC4E-2868-82AE9702EB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6BBC36-D32D-BCDB-A2F6-374F7C2C47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33E09-ED8E-96C9-6840-C443C975D625}"/>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5" name="Footer Placeholder 4">
            <a:extLst>
              <a:ext uri="{FF2B5EF4-FFF2-40B4-BE49-F238E27FC236}">
                <a16:creationId xmlns:a16="http://schemas.microsoft.com/office/drawing/2014/main" id="{2C4EE4A2-B6A7-73BC-20E4-8C2B74779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047D9-F077-AD81-6EB9-219FEAE7350F}"/>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2020014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35A170-F887-412B-BA4A-D42B9A52F5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968645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35A170-F887-412B-BA4A-D42B9A52F5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2766699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35A170-F887-412B-BA4A-D42B9A52F5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528172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35A170-F887-412B-BA4A-D42B9A52F505}" type="datetimeFigureOut">
              <a:rPr lang="en-US" smtClean="0"/>
              <a:t>6/5/23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721818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35A170-F887-412B-BA4A-D42B9A52F505}" type="datetimeFigureOut">
              <a:rPr lang="en-US" smtClean="0"/>
              <a:t>6/5/23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539190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35A170-F887-412B-BA4A-D42B9A52F505}" type="datetimeFigureOut">
              <a:rPr lang="en-US" smtClean="0"/>
              <a:t>6/5/23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18437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5A170-F887-412B-BA4A-D42B9A52F505}" type="datetimeFigureOut">
              <a:rPr lang="en-US" smtClean="0"/>
              <a:t>6/5/23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1832140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35A170-F887-412B-BA4A-D42B9A52F505}" type="datetimeFigureOut">
              <a:rPr lang="en-US" smtClean="0"/>
              <a:t>6/5/23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97232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F7D7D-0607-8DD1-C95E-2D778BC61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A8281B-A731-F653-0797-529B0429FD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AE203-F3AA-D9B7-1276-1DAB00B66CFD}"/>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5" name="Footer Placeholder 4">
            <a:extLst>
              <a:ext uri="{FF2B5EF4-FFF2-40B4-BE49-F238E27FC236}">
                <a16:creationId xmlns:a16="http://schemas.microsoft.com/office/drawing/2014/main" id="{5CA06DCC-5D2B-14C9-7DE9-C87BCFC98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9A1BE-C893-5086-B44F-B2066C29071C}"/>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284782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35A170-F887-412B-BA4A-D42B9A52F505}" type="datetimeFigureOut">
              <a:rPr lang="en-US" smtClean="0"/>
              <a:t>6/5/23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02090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35A170-F887-412B-BA4A-D42B9A52F5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141387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35A170-F887-412B-BA4A-D42B9A52F505}" type="datetimeFigureOut">
              <a:rPr lang="en-US" smtClean="0"/>
              <a:t>6/5/23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841EE7-2CA8-484B-9D4D-CA8CBFFE9D97}" type="slidenum">
              <a:rPr lang="en-US" smtClean="0"/>
              <a:t>‹#›</a:t>
            </a:fld>
            <a:endParaRPr lang="en-US"/>
          </a:p>
        </p:txBody>
      </p:sp>
    </p:spTree>
    <p:extLst>
      <p:ext uri="{BB962C8B-B14F-4D97-AF65-F5344CB8AC3E}">
        <p14:creationId xmlns:p14="http://schemas.microsoft.com/office/powerpoint/2010/main" val="3437844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54754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596590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304800" y="3429000"/>
            <a:ext cx="2760205"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3251200" y="228600"/>
            <a:ext cx="74168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304800" y="228600"/>
            <a:ext cx="2760205"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7010400" y="4495800"/>
            <a:ext cx="36576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3251200" y="4495800"/>
            <a:ext cx="36576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pPr algn="r"/>
            <a:fld id="{9668B50E-0B48-4566-8609-C51CF752A7DF}" type="datetimeFigureOut">
              <a:rPr lang="en-US" smtClean="0">
                <a:solidFill>
                  <a:schemeClr val="bg1"/>
                </a:solidFill>
              </a:rPr>
              <a:pPr algn="r"/>
              <a:t>6/5/23</a:t>
            </a:fld>
            <a:endParaRPr lang="en-US"/>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rPr>
              <a:pPr/>
              <a:t>‹#›</a:t>
            </a:fld>
            <a:endParaRPr lang="en-US"/>
          </a:p>
        </p:txBody>
      </p:sp>
      <p:sp>
        <p:nvSpPr>
          <p:cNvPr id="9" name="Rectangle 8"/>
          <p:cNvSpPr>
            <a:spLocks noGrp="1"/>
          </p:cNvSpPr>
          <p:nvPr>
            <p:ph type="ftr" sz="quarter" idx="31"/>
          </p:nvPr>
        </p:nvSpPr>
        <p:spPr/>
        <p:txBody>
          <a:bodyPr/>
          <a:lstStyle/>
          <a:p>
            <a:endParaRPr lang="en-US"/>
          </a:p>
        </p:txBody>
      </p:sp>
    </p:spTree>
    <p:extLst>
      <p:ext uri="{BB962C8B-B14F-4D97-AF65-F5344CB8AC3E}">
        <p14:creationId xmlns:p14="http://schemas.microsoft.com/office/powerpoint/2010/main" val="82610299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descr="toolkit_training ppt regular_1024x768_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9"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264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7" name="Picture 6" descr="toolkit_training ppt regular_1024x768_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2"/>
          <p:cNvSpPr>
            <a:spLocks noGrp="1"/>
          </p:cNvSpPr>
          <p:nvPr>
            <p:ph idx="1"/>
          </p:nvPr>
        </p:nvSpPr>
        <p:spPr>
          <a:xfrm>
            <a:off x="609600" y="1600201"/>
            <a:ext cx="10972800" cy="4525963"/>
          </a:xfrm>
          <a:prstGeom prst="rect">
            <a:avLst/>
          </a:prstGeom>
        </p:spPr>
        <p:txBody>
          <a:bodyPr/>
          <a:lstStyle>
            <a:lvl1pPr marL="0" indent="0" algn="ctr">
              <a:buFontTx/>
              <a:buNone/>
              <a:defRPr>
                <a:solidFill>
                  <a:schemeClr val="bg1"/>
                </a:solidFill>
              </a:defRPr>
            </a:lvl1pPr>
          </a:lstStyle>
          <a:p>
            <a:pPr lvl="0"/>
            <a:r>
              <a:rPr lang="en-US" dirty="0"/>
              <a:t>Click to edit Master text style</a:t>
            </a:r>
          </a:p>
        </p:txBody>
      </p:sp>
    </p:spTree>
    <p:extLst>
      <p:ext uri="{BB962C8B-B14F-4D97-AF65-F5344CB8AC3E}">
        <p14:creationId xmlns:p14="http://schemas.microsoft.com/office/powerpoint/2010/main" val="1596455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D86B-BB76-4B45-8E35-0FC3F93EFC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0405FE-8173-4473-B96E-D43925F0D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26940B-78B2-4CFC-99AB-ADD1D40424AB}"/>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5" name="Footer Placeholder 4">
            <a:extLst>
              <a:ext uri="{FF2B5EF4-FFF2-40B4-BE49-F238E27FC236}">
                <a16:creationId xmlns:a16="http://schemas.microsoft.com/office/drawing/2014/main" id="{F9998BC5-4600-4F01-8E2A-D36E3200B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D8514-FC32-4BD7-B6C1-1EC3029D31CD}"/>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539673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2E98A-F306-40EA-8788-485761F265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030CA-BBB3-414C-A8DF-1266B52848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53850-93C0-4C9E-A33B-88CEC43FBA87}"/>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5" name="Footer Placeholder 4">
            <a:extLst>
              <a:ext uri="{FF2B5EF4-FFF2-40B4-BE49-F238E27FC236}">
                <a16:creationId xmlns:a16="http://schemas.microsoft.com/office/drawing/2014/main" id="{77A65B3E-CE08-4A72-BECB-44FABAADB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80982-16A8-490B-A4A1-5BE50474E536}"/>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145405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58CD-1CF3-7110-C594-B5833F15C1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1DDCCD-8AD1-0A18-B7E3-B5BB182B0E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9B7EF1-2612-AAFE-1579-FB23682C57F1}"/>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5" name="Footer Placeholder 4">
            <a:extLst>
              <a:ext uri="{FF2B5EF4-FFF2-40B4-BE49-F238E27FC236}">
                <a16:creationId xmlns:a16="http://schemas.microsoft.com/office/drawing/2014/main" id="{3257D293-5461-D487-7DFA-FD2ED5C2E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9061A-699E-B4BD-DD72-7FE3206F3686}"/>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196634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CB96-D58B-4396-B439-EA02EF06FE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0DCDCF-431B-4351-AB1D-9028826CC4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A31E9F-1D1C-4A8F-B21A-3B288879BFFF}"/>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5" name="Footer Placeholder 4">
            <a:extLst>
              <a:ext uri="{FF2B5EF4-FFF2-40B4-BE49-F238E27FC236}">
                <a16:creationId xmlns:a16="http://schemas.microsoft.com/office/drawing/2014/main" id="{AA8C50D9-5234-4616-8066-A04A9B910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85F9B-EA72-44B5-899B-B33AA2FAF739}"/>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891529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C5A5E-5CA5-4F0E-B842-FFEDD20EB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C155C6-EEBE-4381-8B34-67D45CBFD9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14A83D-F866-4D0C-87C0-F20CBE26CD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7BDEEB-6B71-4E55-A007-C91F66D91719}"/>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6" name="Footer Placeholder 5">
            <a:extLst>
              <a:ext uri="{FF2B5EF4-FFF2-40B4-BE49-F238E27FC236}">
                <a16:creationId xmlns:a16="http://schemas.microsoft.com/office/drawing/2014/main" id="{E9BCF2CB-C16F-4F35-BAD5-9E3DB7519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9D8F81-B97C-4243-828B-45749F119677}"/>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2601431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D97E-D6D5-470C-92EA-29FFDB8036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E544E2-617F-478C-A537-2E6AD7A847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06262B-64EB-4841-B83D-18071F42A5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82ADAB-1BCC-4CD4-9E30-CCBD2E2E6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88935B-EBA6-491D-B855-7A8A2567A0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DA0D9B-FD18-4C65-91FC-05F17EEF8481}"/>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8" name="Footer Placeholder 7">
            <a:extLst>
              <a:ext uri="{FF2B5EF4-FFF2-40B4-BE49-F238E27FC236}">
                <a16:creationId xmlns:a16="http://schemas.microsoft.com/office/drawing/2014/main" id="{6863671C-D9CA-4789-BBEF-7A5EA85D6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57BCD1-B727-4CBA-8244-729D2C3A9C0F}"/>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5571794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B13AF-13A1-4469-8539-DC369C36BE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238A4-2EC7-4581-AAE4-CC5ACA2D170A}"/>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4" name="Footer Placeholder 3">
            <a:extLst>
              <a:ext uri="{FF2B5EF4-FFF2-40B4-BE49-F238E27FC236}">
                <a16:creationId xmlns:a16="http://schemas.microsoft.com/office/drawing/2014/main" id="{313A34EC-6CA7-4AD0-8308-3E00F6F945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643EF8-4E7F-4812-B315-ECFAE0D2EA89}"/>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1035193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903D4-AE82-4736-A4D1-1C24A2744C50}"/>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3" name="Footer Placeholder 2">
            <a:extLst>
              <a:ext uri="{FF2B5EF4-FFF2-40B4-BE49-F238E27FC236}">
                <a16:creationId xmlns:a16="http://schemas.microsoft.com/office/drawing/2014/main" id="{1C3C5142-321A-43F1-9715-562ED3DB3D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673839-CA72-4D14-B81D-F6C80FA8E952}"/>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2351613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653D-393F-4D56-BCF4-4699182243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4F751A-0705-4519-B88C-AB7F93B4C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761BC8-64F6-413D-B838-F89AD4B07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6BF509-ACBF-4720-8B5A-776B1D860B00}"/>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6" name="Footer Placeholder 5">
            <a:extLst>
              <a:ext uri="{FF2B5EF4-FFF2-40B4-BE49-F238E27FC236}">
                <a16:creationId xmlns:a16="http://schemas.microsoft.com/office/drawing/2014/main" id="{2D6D4880-A751-4895-BA4D-A258FBE9A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B653B-383E-4758-BF9B-1B96804E3D2A}"/>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451500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2888-5CEA-4511-A7F9-4E2F3D046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CF9BBD-9096-4F59-B58C-185C3F6FDA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F2C1A0-0CC6-47AA-B6A4-45448D1ED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760044-4BC4-458B-8765-62C84A268C56}"/>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6" name="Footer Placeholder 5">
            <a:extLst>
              <a:ext uri="{FF2B5EF4-FFF2-40B4-BE49-F238E27FC236}">
                <a16:creationId xmlns:a16="http://schemas.microsoft.com/office/drawing/2014/main" id="{568D78FA-7C23-40AD-BA72-1CCD5F14F8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38ED3-AC43-490E-89B4-BB5C76349337}"/>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2345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8F51F-62E7-46D1-8212-E9EBA934D2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7C944E-ADA7-49B7-B0C8-D4DA080A5D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88AEB-BCF4-4791-B9FD-6731007EC4DC}"/>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5" name="Footer Placeholder 4">
            <a:extLst>
              <a:ext uri="{FF2B5EF4-FFF2-40B4-BE49-F238E27FC236}">
                <a16:creationId xmlns:a16="http://schemas.microsoft.com/office/drawing/2014/main" id="{13A9E136-4420-419F-BA3A-319BCFDF6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30E02-DA3C-44ED-81AA-62FCB5136DDE}"/>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3654991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9DBA52-207C-439E-B35C-ADC9E72DF3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4CDA6F-89B8-4247-BDC7-BE8EC46142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0E1C2-C427-4154-84F6-047570C4B97A}"/>
              </a:ext>
            </a:extLst>
          </p:cNvPr>
          <p:cNvSpPr>
            <a:spLocks noGrp="1"/>
          </p:cNvSpPr>
          <p:nvPr>
            <p:ph type="dt" sz="half" idx="10"/>
          </p:nvPr>
        </p:nvSpPr>
        <p:spPr/>
        <p:txBody>
          <a:bodyPr/>
          <a:lstStyle/>
          <a:p>
            <a:fld id="{FDC2C3AD-53D5-4E6C-BDD8-E5B58C4195E1}" type="datetimeFigureOut">
              <a:rPr lang="en-US" smtClean="0"/>
              <a:t>6/5/23</a:t>
            </a:fld>
            <a:endParaRPr lang="en-US"/>
          </a:p>
        </p:txBody>
      </p:sp>
      <p:sp>
        <p:nvSpPr>
          <p:cNvPr id="5" name="Footer Placeholder 4">
            <a:extLst>
              <a:ext uri="{FF2B5EF4-FFF2-40B4-BE49-F238E27FC236}">
                <a16:creationId xmlns:a16="http://schemas.microsoft.com/office/drawing/2014/main" id="{79F36557-1DCD-494A-B13D-ECB387578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DF5AD-77B0-4CA6-82FE-B0E7D631763A}"/>
              </a:ext>
            </a:extLst>
          </p:cNvPr>
          <p:cNvSpPr>
            <a:spLocks noGrp="1"/>
          </p:cNvSpPr>
          <p:nvPr>
            <p:ph type="sldNum" sz="quarter" idx="12"/>
          </p:nvPr>
        </p:nvSpPr>
        <p:spPr/>
        <p:txBody>
          <a:bodyPr/>
          <a:lstStyle/>
          <a:p>
            <a:fld id="{6BAD842A-4CE3-4CC7-B6FA-295DFC381B0C}" type="slidenum">
              <a:rPr lang="en-US" smtClean="0"/>
              <a:t>‹#›</a:t>
            </a:fld>
            <a:endParaRPr lang="en-US"/>
          </a:p>
        </p:txBody>
      </p:sp>
    </p:spTree>
    <p:extLst>
      <p:ext uri="{BB962C8B-B14F-4D97-AF65-F5344CB8AC3E}">
        <p14:creationId xmlns:p14="http://schemas.microsoft.com/office/powerpoint/2010/main" val="2264165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descr="toolkit_training ppt regular_1024x768_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9" name="Content Placeholder 2"/>
          <p:cNvSpPr>
            <a:spLocks noGrp="1"/>
          </p:cNvSpPr>
          <p:nvPr>
            <p:ph idx="1"/>
          </p:nvPr>
        </p:nvSpPr>
        <p:spPr>
          <a:xfrm>
            <a:off x="609600" y="1600203"/>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33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BE99-D1F3-621E-8CFD-F32764E893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90689-D450-2248-AC30-D5A4089C7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69F6B1-081A-3EF5-AD80-588B19C33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FAAF85-07C1-4E9A-F96B-A0829E6E6E34}"/>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6" name="Footer Placeholder 5">
            <a:extLst>
              <a:ext uri="{FF2B5EF4-FFF2-40B4-BE49-F238E27FC236}">
                <a16:creationId xmlns:a16="http://schemas.microsoft.com/office/drawing/2014/main" id="{2213E1CA-7FD4-271F-E5C0-5E58CCF1E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7BD97-1062-ED03-3338-65FC4F54238C}"/>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3857911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7" name="Picture 6" descr="toolkit_training ppt regular_1024x768_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Content Placeholder 2"/>
          <p:cNvSpPr>
            <a:spLocks noGrp="1"/>
          </p:cNvSpPr>
          <p:nvPr>
            <p:ph idx="1"/>
          </p:nvPr>
        </p:nvSpPr>
        <p:spPr>
          <a:xfrm>
            <a:off x="609600" y="1600201"/>
            <a:ext cx="10972800" cy="4525963"/>
          </a:xfrm>
          <a:prstGeom prst="rect">
            <a:avLst/>
          </a:prstGeom>
        </p:spPr>
        <p:txBody>
          <a:bodyPr/>
          <a:lstStyle>
            <a:lvl1pPr marL="0" indent="0" algn="ctr">
              <a:buFontTx/>
              <a:buNone/>
              <a:defRPr>
                <a:solidFill>
                  <a:schemeClr val="bg1"/>
                </a:solidFill>
              </a:defRPr>
            </a:lvl1pPr>
          </a:lstStyle>
          <a:p>
            <a:pPr lvl="0"/>
            <a:r>
              <a:rPr lang="en-US" dirty="0"/>
              <a:t>Click to edit Master text style</a:t>
            </a:r>
          </a:p>
        </p:txBody>
      </p:sp>
    </p:spTree>
    <p:extLst>
      <p:ext uri="{BB962C8B-B14F-4D97-AF65-F5344CB8AC3E}">
        <p14:creationId xmlns:p14="http://schemas.microsoft.com/office/powerpoint/2010/main" val="138344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024D-A381-1F19-D8D5-A454512DD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18064B-4232-0037-A0FD-AA2031C18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A1BEC-3476-1DEB-0768-6627F870C4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74BB63-26F0-BFFA-ED4C-E7D1AD6D9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631762-1A7E-3DA0-DC8B-2653C3DF3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D6BE31-2841-EAF6-B9D5-966ECEE39045}"/>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8" name="Footer Placeholder 7">
            <a:extLst>
              <a:ext uri="{FF2B5EF4-FFF2-40B4-BE49-F238E27FC236}">
                <a16:creationId xmlns:a16="http://schemas.microsoft.com/office/drawing/2014/main" id="{B7E85E84-08A2-57DA-39E9-D0111671B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0900F-0DC7-3EE3-E862-69672F5F6906}"/>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540176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C94B-3F6E-037D-11FB-9387EFC83E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19E968-9EBA-628C-11D3-D4D8ABE53960}"/>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4" name="Footer Placeholder 3">
            <a:extLst>
              <a:ext uri="{FF2B5EF4-FFF2-40B4-BE49-F238E27FC236}">
                <a16:creationId xmlns:a16="http://schemas.microsoft.com/office/drawing/2014/main" id="{5B31E813-8A9B-0E35-844C-27F85C268B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83E971-3340-50E0-5D25-032CEB98F881}"/>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339060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6EE18A-01EE-7518-8725-78E12DD04F58}"/>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3" name="Footer Placeholder 2">
            <a:extLst>
              <a:ext uri="{FF2B5EF4-FFF2-40B4-BE49-F238E27FC236}">
                <a16:creationId xmlns:a16="http://schemas.microsoft.com/office/drawing/2014/main" id="{578345B4-81A5-7360-6CDC-6FD06797FB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3CE194-D8F4-A9C7-755D-B095FA4C45BC}"/>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350049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2463F-294B-CF40-D529-52A23A33AC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304A39-4931-A452-A6B4-C86CD9268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D6C769-410F-4D5A-8BA7-BEE350C9A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57753-B0D4-C9C0-45A0-25150977490D}"/>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6" name="Footer Placeholder 5">
            <a:extLst>
              <a:ext uri="{FF2B5EF4-FFF2-40B4-BE49-F238E27FC236}">
                <a16:creationId xmlns:a16="http://schemas.microsoft.com/office/drawing/2014/main" id="{454BAB11-6D79-D6C3-3314-48AE617F3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C6563F-A5AF-BBF0-7C59-CFC90303A442}"/>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2513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12F3-1C09-CD1D-96A7-765B0E31E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8846F9-4255-22DE-F312-F95C2A53E8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9FDDE3-2EF8-C735-46EF-F51AC4CE76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2FBE9B-A557-B12B-EF6A-011F10690BC1}"/>
              </a:ext>
            </a:extLst>
          </p:cNvPr>
          <p:cNvSpPr>
            <a:spLocks noGrp="1"/>
          </p:cNvSpPr>
          <p:nvPr>
            <p:ph type="dt" sz="half" idx="10"/>
          </p:nvPr>
        </p:nvSpPr>
        <p:spPr/>
        <p:txBody>
          <a:bodyPr/>
          <a:lstStyle/>
          <a:p>
            <a:fld id="{2111D788-FE05-4738-972D-FBF2B04477EC}" type="datetimeFigureOut">
              <a:rPr lang="en-US" smtClean="0"/>
              <a:t>6/5/23</a:t>
            </a:fld>
            <a:endParaRPr lang="en-US"/>
          </a:p>
        </p:txBody>
      </p:sp>
      <p:sp>
        <p:nvSpPr>
          <p:cNvPr id="6" name="Footer Placeholder 5">
            <a:extLst>
              <a:ext uri="{FF2B5EF4-FFF2-40B4-BE49-F238E27FC236}">
                <a16:creationId xmlns:a16="http://schemas.microsoft.com/office/drawing/2014/main" id="{A41397AD-1967-CCAE-B7EC-E42ED3A43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351AF0-DBE9-995B-FB75-D0021FFC440D}"/>
              </a:ext>
            </a:extLst>
          </p:cNvPr>
          <p:cNvSpPr>
            <a:spLocks noGrp="1"/>
          </p:cNvSpPr>
          <p:nvPr>
            <p:ph type="sldNum" sz="quarter" idx="12"/>
          </p:nvPr>
        </p:nvSpPr>
        <p:spPr/>
        <p:txBody>
          <a:bodyPr/>
          <a:lstStyle/>
          <a:p>
            <a:fld id="{B6C6E30B-87A4-44AE-88CE-60328C5E8238}" type="slidenum">
              <a:rPr lang="en-US" smtClean="0"/>
              <a:t>‹#›</a:t>
            </a:fld>
            <a:endParaRPr lang="en-US"/>
          </a:p>
        </p:txBody>
      </p:sp>
    </p:spTree>
    <p:extLst>
      <p:ext uri="{BB962C8B-B14F-4D97-AF65-F5344CB8AC3E}">
        <p14:creationId xmlns:p14="http://schemas.microsoft.com/office/powerpoint/2010/main" val="1984116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107C8-1079-52A4-56D5-780F90402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A16650-5591-7A9A-6839-491EC0283A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8DFF1-00FF-CEFC-3082-E1D38829C3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1D788-FE05-4738-972D-FBF2B04477EC}" type="datetimeFigureOut">
              <a:rPr lang="en-US" smtClean="0"/>
              <a:t>6/5/23</a:t>
            </a:fld>
            <a:endParaRPr lang="en-US"/>
          </a:p>
        </p:txBody>
      </p:sp>
      <p:sp>
        <p:nvSpPr>
          <p:cNvPr id="5" name="Footer Placeholder 4">
            <a:extLst>
              <a:ext uri="{FF2B5EF4-FFF2-40B4-BE49-F238E27FC236}">
                <a16:creationId xmlns:a16="http://schemas.microsoft.com/office/drawing/2014/main" id="{976B88E9-2394-03B5-33E9-3D9F49D881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3D1B61-8250-52DD-B1D1-1EC6A85C8F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6E30B-87A4-44AE-88CE-60328C5E8238}" type="slidenum">
              <a:rPr lang="en-US" smtClean="0"/>
              <a:t>‹#›</a:t>
            </a:fld>
            <a:endParaRPr lang="en-US"/>
          </a:p>
        </p:txBody>
      </p:sp>
    </p:spTree>
    <p:extLst>
      <p:ext uri="{BB962C8B-B14F-4D97-AF65-F5344CB8AC3E}">
        <p14:creationId xmlns:p14="http://schemas.microsoft.com/office/powerpoint/2010/main" val="3396812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5A170-F887-412B-BA4A-D42B9A52F505}" type="datetimeFigureOut">
              <a:rPr lang="en-US" smtClean="0"/>
              <a:t>6/5/23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41EE7-2CA8-484B-9D4D-CA8CBFFE9D97}" type="slidenum">
              <a:rPr lang="en-US" smtClean="0"/>
              <a:t>‹#›</a:t>
            </a:fld>
            <a:endParaRPr lang="en-US"/>
          </a:p>
        </p:txBody>
      </p:sp>
    </p:spTree>
    <p:extLst>
      <p:ext uri="{BB962C8B-B14F-4D97-AF65-F5344CB8AC3E}">
        <p14:creationId xmlns:p14="http://schemas.microsoft.com/office/powerpoint/2010/main" val="23100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167A0-9E82-4D21-8AA4-32B907B10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55F6ED-E7A7-4D17-8915-2C3C7F7847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3212B-F46D-4616-963F-B9D82670F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2C3AD-53D5-4E6C-BDD8-E5B58C4195E1}" type="datetimeFigureOut">
              <a:rPr lang="en-US" smtClean="0"/>
              <a:t>6/5/23</a:t>
            </a:fld>
            <a:endParaRPr lang="en-US"/>
          </a:p>
        </p:txBody>
      </p:sp>
      <p:sp>
        <p:nvSpPr>
          <p:cNvPr id="5" name="Footer Placeholder 4">
            <a:extLst>
              <a:ext uri="{FF2B5EF4-FFF2-40B4-BE49-F238E27FC236}">
                <a16:creationId xmlns:a16="http://schemas.microsoft.com/office/drawing/2014/main" id="{4CE5E9FE-BF91-4462-9C8C-F6F3686262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1505F-8F0F-4755-A84D-D0D2CA9223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AD842A-4CE3-4CC7-B6FA-295DFC381B0C}" type="slidenum">
              <a:rPr lang="en-US" smtClean="0"/>
              <a:t>‹#›</a:t>
            </a:fld>
            <a:endParaRPr lang="en-US"/>
          </a:p>
        </p:txBody>
      </p:sp>
    </p:spTree>
    <p:extLst>
      <p:ext uri="{BB962C8B-B14F-4D97-AF65-F5344CB8AC3E}">
        <p14:creationId xmlns:p14="http://schemas.microsoft.com/office/powerpoint/2010/main" val="50280892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C95BE-8D9F-C6B0-47CC-FB7702CC677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B749E6-8FAD-FE43-77B8-D1167E214E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2503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building, outdoor, sky&#10;&#10;Description automatically generated">
            <a:extLst>
              <a:ext uri="{FF2B5EF4-FFF2-40B4-BE49-F238E27FC236}">
                <a16:creationId xmlns:a16="http://schemas.microsoft.com/office/drawing/2014/main" id="{32F8F377-3FDF-48A5-927C-A17F144A3F18}"/>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 y="-1"/>
            <a:ext cx="12192001" cy="6858000"/>
          </a:xfrm>
          <a:prstGeom prst="rect">
            <a:avLst/>
          </a:prstGeom>
        </p:spPr>
      </p:pic>
      <p:sp>
        <p:nvSpPr>
          <p:cNvPr id="6" name="Title 5">
            <a:extLst>
              <a:ext uri="{FF2B5EF4-FFF2-40B4-BE49-F238E27FC236}">
                <a16:creationId xmlns:a16="http://schemas.microsoft.com/office/drawing/2014/main" id="{2E3932FA-65F4-47AB-B63D-6B3A1847B15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6737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grass, outdoor, house&#10;&#10;Description automatically generated">
            <a:extLst>
              <a:ext uri="{FF2B5EF4-FFF2-40B4-BE49-F238E27FC236}">
                <a16:creationId xmlns:a16="http://schemas.microsoft.com/office/drawing/2014/main" id="{F2057434-7A76-4EF0-95C2-3404C915E595}"/>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0" y="0"/>
            <a:ext cx="12192001" cy="6858000"/>
          </a:xfrm>
          <a:prstGeom prst="rect">
            <a:avLst/>
          </a:prstGeom>
        </p:spPr>
      </p:pic>
      <p:sp>
        <p:nvSpPr>
          <p:cNvPr id="2" name="Title 1">
            <a:extLst>
              <a:ext uri="{FF2B5EF4-FFF2-40B4-BE49-F238E27FC236}">
                <a16:creationId xmlns:a16="http://schemas.microsoft.com/office/drawing/2014/main" id="{41175CEE-2136-4F32-940B-A391ACCA0398}"/>
              </a:ext>
            </a:extLst>
          </p:cNvPr>
          <p:cNvSpPr>
            <a:spLocks noGrp="1"/>
          </p:cNvSpPr>
          <p:nvPr>
            <p:ph type="title"/>
          </p:nvPr>
        </p:nvSpPr>
        <p:spPr>
          <a:xfrm>
            <a:off x="6372225" y="5824385"/>
            <a:ext cx="5600699" cy="1185353"/>
          </a:xfrm>
        </p:spPr>
        <p:txBody>
          <a:bodyPr vert="horz" lIns="91440" tIns="45720" rIns="91440" bIns="45720" rtlCol="0" anchor="ctr">
            <a:normAutofit/>
          </a:bodyPr>
          <a:lstStyle/>
          <a:p>
            <a:r>
              <a:rPr lang="en-US" sz="3600" dirty="0">
                <a:solidFill>
                  <a:schemeClr val="bg1"/>
                </a:solidFill>
                <a:highlight>
                  <a:srgbClr val="000000"/>
                </a:highlight>
              </a:rPr>
              <a:t>Flake’s home in Winona, MS</a:t>
            </a:r>
          </a:p>
        </p:txBody>
      </p:sp>
    </p:spTree>
    <p:extLst>
      <p:ext uri="{BB962C8B-B14F-4D97-AF65-F5344CB8AC3E}">
        <p14:creationId xmlns:p14="http://schemas.microsoft.com/office/powerpoint/2010/main" val="3985952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8C86-AF62-D034-E088-29939A3F708D}"/>
              </a:ext>
            </a:extLst>
          </p:cNvPr>
          <p:cNvSpPr>
            <a:spLocks noGrp="1"/>
          </p:cNvSpPr>
          <p:nvPr>
            <p:ph type="title"/>
          </p:nvPr>
        </p:nvSpPr>
        <p:spPr>
          <a:xfrm>
            <a:off x="8072581" y="2554144"/>
            <a:ext cx="3408217" cy="1325563"/>
          </a:xfrm>
        </p:spPr>
        <p:txBody>
          <a:bodyPr>
            <a:normAutofit fontScale="90000"/>
          </a:bodyPr>
          <a:lstStyle/>
          <a:p>
            <a:r>
              <a:rPr lang="en-US" dirty="0"/>
              <a:t>Buried with his wife’s family in Baldwyn, MS</a:t>
            </a:r>
          </a:p>
        </p:txBody>
      </p:sp>
      <p:pic>
        <p:nvPicPr>
          <p:cNvPr id="5" name="Content Placeholder 4">
            <a:extLst>
              <a:ext uri="{FF2B5EF4-FFF2-40B4-BE49-F238E27FC236}">
                <a16:creationId xmlns:a16="http://schemas.microsoft.com/office/drawing/2014/main" id="{6FEECF7D-F54D-A5D4-8C31-17BA4B663DBC}"/>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 y="0"/>
            <a:ext cx="7627436" cy="6858000"/>
          </a:xfrm>
        </p:spPr>
      </p:pic>
    </p:spTree>
    <p:extLst>
      <p:ext uri="{BB962C8B-B14F-4D97-AF65-F5344CB8AC3E}">
        <p14:creationId xmlns:p14="http://schemas.microsoft.com/office/powerpoint/2010/main" val="2701813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1B53-1145-4B24-8840-D736600601FF}"/>
              </a:ext>
            </a:extLst>
          </p:cNvPr>
          <p:cNvSpPr>
            <a:spLocks noGrp="1"/>
          </p:cNvSpPr>
          <p:nvPr>
            <p:ph type="title"/>
          </p:nvPr>
        </p:nvSpPr>
        <p:spPr>
          <a:xfrm>
            <a:off x="7250196" y="2906840"/>
            <a:ext cx="4508311" cy="3778641"/>
          </a:xfrm>
        </p:spPr>
        <p:txBody>
          <a:bodyPr vert="horz" lIns="91440" tIns="45720" rIns="91440" bIns="45720" rtlCol="0" anchor="b">
            <a:normAutofit fontScale="90000"/>
          </a:bodyPr>
          <a:lstStyle/>
          <a:p>
            <a:pPr algn="ctr"/>
            <a:br>
              <a:rPr lang="en-US" sz="6600" b="1" dirty="0"/>
            </a:br>
            <a:br>
              <a:rPr lang="en-US" sz="5000" dirty="0"/>
            </a:br>
            <a:r>
              <a:rPr lang="en-US" sz="9800" dirty="0"/>
              <a:t>Flake’s Formula</a:t>
            </a:r>
            <a:br>
              <a:rPr lang="en-US" sz="6700" dirty="0"/>
            </a:br>
            <a:br>
              <a:rPr lang="en-US" sz="6700" dirty="0"/>
            </a:br>
            <a:r>
              <a:rPr lang="en-US" sz="6700" dirty="0"/>
              <a:t>5 steps for growing the Sunday School</a:t>
            </a:r>
            <a:endParaRPr lang="en-US" sz="5000" dirty="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erson in a suit&#10;&#10;Description automatically generated with medium confidence">
            <a:extLst>
              <a:ext uri="{FF2B5EF4-FFF2-40B4-BE49-F238E27FC236}">
                <a16:creationId xmlns:a16="http://schemas.microsoft.com/office/drawing/2014/main" id="{27C92899-8BB3-44D8-B411-428A6088658B}"/>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73843441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Rectangle 5128">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122" name="Picture 2" descr="Free Person Driving Car Stock Photo">
            <a:extLst>
              <a:ext uri="{FF2B5EF4-FFF2-40B4-BE49-F238E27FC236}">
                <a16:creationId xmlns:a16="http://schemas.microsoft.com/office/drawing/2014/main" id="{86EA019B-B966-CF3D-4C61-A77294785030}"/>
              </a:ext>
            </a:extLst>
          </p:cNvPr>
          <p:cNvPicPr>
            <a:picLocks noChangeAspect="1" noChangeArrowheads="1"/>
          </p:cNvPicPr>
          <p:nvPr/>
        </p:nvPicPr>
        <p:blipFill rotWithShape="1">
          <a:blip r:embed="rId2" cstate="hqprint">
            <a:alphaModFix amt="60000"/>
            <a:extLst>
              <a:ext uri="{28A0092B-C50C-407E-A947-70E740481C1C}">
                <a14:useLocalDpi xmlns:a14="http://schemas.microsoft.com/office/drawing/2010/main"/>
              </a:ext>
            </a:extLst>
          </a:blip>
          <a:srcRect/>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C0EE91-D495-F325-E2D1-8256D91226EB}"/>
              </a:ext>
            </a:extLst>
          </p:cNvPr>
          <p:cNvSpPr>
            <a:spLocks noGrp="1"/>
          </p:cNvSpPr>
          <p:nvPr>
            <p:ph type="title"/>
          </p:nvPr>
        </p:nvSpPr>
        <p:spPr>
          <a:xfrm>
            <a:off x="4493341" y="353962"/>
            <a:ext cx="7197213" cy="973394"/>
          </a:xfrm>
        </p:spPr>
        <p:txBody>
          <a:bodyPr anchor="t">
            <a:noAutofit/>
          </a:bodyPr>
          <a:lstStyle/>
          <a:p>
            <a:r>
              <a:rPr lang="en-US" b="1" dirty="0">
                <a:solidFill>
                  <a:srgbClr val="FFFFFF"/>
                </a:solidFill>
                <a:latin typeface="Arial Black" panose="020B0A04020102020204" pitchFamily="34" charset="0"/>
              </a:rPr>
              <a:t>Step 1: Know your </a:t>
            </a:r>
            <a:r>
              <a:rPr lang="en-US" b="1" u="sng" dirty="0">
                <a:solidFill>
                  <a:srgbClr val="FFFFFF"/>
                </a:solidFill>
                <a:latin typeface="Arial Black" panose="020B0A04020102020204" pitchFamily="34" charset="0"/>
              </a:rPr>
              <a:t>Possibilities</a:t>
            </a:r>
          </a:p>
        </p:txBody>
      </p:sp>
      <p:sp>
        <p:nvSpPr>
          <p:cNvPr id="3" name="Content Placeholder 2">
            <a:extLst>
              <a:ext uri="{FF2B5EF4-FFF2-40B4-BE49-F238E27FC236}">
                <a16:creationId xmlns:a16="http://schemas.microsoft.com/office/drawing/2014/main" id="{F2B85F12-046D-9523-B3D9-803B5309652A}"/>
              </a:ext>
            </a:extLst>
          </p:cNvPr>
          <p:cNvSpPr>
            <a:spLocks noGrp="1"/>
          </p:cNvSpPr>
          <p:nvPr>
            <p:ph idx="1"/>
          </p:nvPr>
        </p:nvSpPr>
        <p:spPr>
          <a:xfrm>
            <a:off x="4493341" y="2586175"/>
            <a:ext cx="6704105" cy="4072043"/>
          </a:xfrm>
        </p:spPr>
        <p:txBody>
          <a:bodyPr>
            <a:normAutofit/>
          </a:bodyPr>
          <a:lstStyle/>
          <a:p>
            <a:r>
              <a:rPr lang="en-US" sz="4000" b="1" u="sng" dirty="0">
                <a:solidFill>
                  <a:srgbClr val="FFFFFF"/>
                </a:solidFill>
              </a:rPr>
              <a:t>Windshield</a:t>
            </a:r>
            <a:r>
              <a:rPr lang="en-US" sz="4000" dirty="0">
                <a:solidFill>
                  <a:srgbClr val="FFFFFF"/>
                </a:solidFill>
              </a:rPr>
              <a:t> survey</a:t>
            </a:r>
          </a:p>
          <a:p>
            <a:r>
              <a:rPr lang="en-US" sz="4000" b="1" u="sng" dirty="0">
                <a:solidFill>
                  <a:srgbClr val="FFFFFF"/>
                </a:solidFill>
              </a:rPr>
              <a:t>Demographic</a:t>
            </a:r>
            <a:r>
              <a:rPr lang="en-US" sz="4000" dirty="0">
                <a:solidFill>
                  <a:srgbClr val="FFFFFF"/>
                </a:solidFill>
              </a:rPr>
              <a:t> data</a:t>
            </a:r>
          </a:p>
          <a:p>
            <a:r>
              <a:rPr lang="en-US" sz="4000" b="1" u="sng" dirty="0">
                <a:solidFill>
                  <a:srgbClr val="FFFFFF"/>
                </a:solidFill>
              </a:rPr>
              <a:t>Gaps</a:t>
            </a:r>
            <a:r>
              <a:rPr lang="en-US" sz="4000" dirty="0">
                <a:solidFill>
                  <a:srgbClr val="FFFFFF"/>
                </a:solidFill>
              </a:rPr>
              <a:t> in your current organization</a:t>
            </a:r>
          </a:p>
        </p:txBody>
      </p:sp>
    </p:spTree>
    <p:extLst>
      <p:ext uri="{BB962C8B-B14F-4D97-AF65-F5344CB8AC3E}">
        <p14:creationId xmlns:p14="http://schemas.microsoft.com/office/powerpoint/2010/main" val="99159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3" name="Rectangle 6152">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146" name="Picture 2" descr="Free Journal Write photo and picture">
            <a:extLst>
              <a:ext uri="{FF2B5EF4-FFF2-40B4-BE49-F238E27FC236}">
                <a16:creationId xmlns:a16="http://schemas.microsoft.com/office/drawing/2014/main" id="{51766817-F08B-0A43-D52D-BFEF53BDB29D}"/>
              </a:ext>
            </a:extLst>
          </p:cNvPr>
          <p:cNvPicPr>
            <a:picLocks noChangeAspect="1" noChangeArrowheads="1"/>
          </p:cNvPicPr>
          <p:nvPr/>
        </p:nvPicPr>
        <p:blipFill rotWithShape="1">
          <a:blip r:embed="rId2" cstate="hqprint">
            <a:alphaModFix amt="60000"/>
            <a:extLst>
              <a:ext uri="{28A0092B-C50C-407E-A947-70E740481C1C}">
                <a14:useLocalDpi xmlns:a14="http://schemas.microsoft.com/office/drawing/2010/main"/>
              </a:ext>
            </a:extLst>
          </a:blip>
          <a:srcRect/>
          <a:stretch/>
        </p:blipFill>
        <p:spPr bwMode="auto">
          <a:xfrm>
            <a:off x="0"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ABFF84-E748-C1DA-D29C-DCB1595A55CF}"/>
              </a:ext>
            </a:extLst>
          </p:cNvPr>
          <p:cNvSpPr>
            <a:spLocks noGrp="1"/>
          </p:cNvSpPr>
          <p:nvPr>
            <p:ph type="title"/>
          </p:nvPr>
        </p:nvSpPr>
        <p:spPr>
          <a:xfrm>
            <a:off x="6638925" y="226083"/>
            <a:ext cx="5325398" cy="1130624"/>
          </a:xfrm>
        </p:spPr>
        <p:txBody>
          <a:bodyPr anchor="t">
            <a:noAutofit/>
          </a:bodyPr>
          <a:lstStyle/>
          <a:p>
            <a:r>
              <a:rPr lang="en-US" dirty="0">
                <a:solidFill>
                  <a:srgbClr val="FFFFFF"/>
                </a:solidFill>
                <a:latin typeface="Arial Black" panose="020B0A04020102020204" pitchFamily="34" charset="0"/>
              </a:rPr>
              <a:t>Step 2: Enlarge the Organization</a:t>
            </a:r>
          </a:p>
        </p:txBody>
      </p:sp>
      <p:sp>
        <p:nvSpPr>
          <p:cNvPr id="3" name="Content Placeholder 2">
            <a:extLst>
              <a:ext uri="{FF2B5EF4-FFF2-40B4-BE49-F238E27FC236}">
                <a16:creationId xmlns:a16="http://schemas.microsoft.com/office/drawing/2014/main" id="{3EEEFA2E-B4DF-7483-3D8F-02113E443B89}"/>
              </a:ext>
            </a:extLst>
          </p:cNvPr>
          <p:cNvSpPr>
            <a:spLocks noGrp="1"/>
          </p:cNvSpPr>
          <p:nvPr>
            <p:ph idx="1"/>
          </p:nvPr>
        </p:nvSpPr>
        <p:spPr>
          <a:xfrm>
            <a:off x="5208973" y="1809916"/>
            <a:ext cx="6755350" cy="1130624"/>
          </a:xfrm>
        </p:spPr>
        <p:txBody>
          <a:bodyPr>
            <a:noAutofit/>
          </a:bodyPr>
          <a:lstStyle/>
          <a:p>
            <a:pPr algn="r"/>
            <a:r>
              <a:rPr lang="en-US" sz="4000" dirty="0">
                <a:solidFill>
                  <a:srgbClr val="FFFFFF"/>
                </a:solidFill>
              </a:rPr>
              <a:t>This is a “paper and pen” exercise</a:t>
            </a:r>
          </a:p>
          <a:p>
            <a:pPr algn="r"/>
            <a:endParaRPr lang="en-US" sz="4000" dirty="0">
              <a:solidFill>
                <a:srgbClr val="FFFFFF"/>
              </a:solidFill>
            </a:endParaRPr>
          </a:p>
          <a:p>
            <a:pPr algn="r"/>
            <a:r>
              <a:rPr lang="en-US" sz="4000" dirty="0">
                <a:solidFill>
                  <a:srgbClr val="FFFFFF"/>
                </a:solidFill>
              </a:rPr>
              <a:t>Dream big…let your possibilities for expansion fuel your thinking</a:t>
            </a:r>
          </a:p>
        </p:txBody>
      </p:sp>
    </p:spTree>
    <p:extLst>
      <p:ext uri="{BB962C8B-B14F-4D97-AF65-F5344CB8AC3E}">
        <p14:creationId xmlns:p14="http://schemas.microsoft.com/office/powerpoint/2010/main" val="26286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Free Claypots Clay photo and picture">
            <a:extLst>
              <a:ext uri="{FF2B5EF4-FFF2-40B4-BE49-F238E27FC236}">
                <a16:creationId xmlns:a16="http://schemas.microsoft.com/office/drawing/2014/main" id="{2981E8EA-FA1A-DBEA-ECC8-2A3D29DC0796}"/>
              </a:ext>
            </a:extLst>
          </p:cNvPr>
          <p:cNvPicPr>
            <a:picLocks noGrp="1" noChangeAspect="1" noChangeArrowheads="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8"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6ACF5-22E0-687B-E507-70DB6032C0E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Arial Black" panose="020B0A04020102020204" pitchFamily="34" charset="0"/>
              </a:rPr>
              <a:t>Remember the lesson at 2 Kings 4:1-7</a:t>
            </a: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721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Free Brown Clay Pots Stock Photo">
            <a:extLst>
              <a:ext uri="{FF2B5EF4-FFF2-40B4-BE49-F238E27FC236}">
                <a16:creationId xmlns:a16="http://schemas.microsoft.com/office/drawing/2014/main" id="{4763D1FA-6855-99F9-CAE8-1F8314C637EE}"/>
              </a:ext>
            </a:extLst>
          </p:cNvPr>
          <p:cNvPicPr>
            <a:picLocks noGrp="1" noChangeAspect="1" noChangeArrowheads="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837063-9868-567B-6394-9891593BE0B3}"/>
              </a:ext>
            </a:extLst>
          </p:cNvPr>
          <p:cNvSpPr txBox="1"/>
          <p:nvPr/>
        </p:nvSpPr>
        <p:spPr>
          <a:xfrm>
            <a:off x="494532" y="87569"/>
            <a:ext cx="11373618" cy="6247864"/>
          </a:xfrm>
          <a:prstGeom prst="rect">
            <a:avLst/>
          </a:prstGeom>
          <a:noFill/>
        </p:spPr>
        <p:txBody>
          <a:bodyPr wrap="square" rtlCol="0">
            <a:spAutoFit/>
          </a:bodyPr>
          <a:lstStyle/>
          <a:p>
            <a:pPr marL="514350" marR="0" lvl="0" indent="-514350">
              <a:spcBef>
                <a:spcPts val="0"/>
              </a:spcBef>
              <a:spcAft>
                <a:spcPts val="0"/>
              </a:spcAft>
              <a:buFont typeface="+mj-lt"/>
              <a:buAutoNum type="arabicPeriod"/>
            </a:pPr>
            <a:r>
              <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 have more oil, they had to Increase the number of </a:t>
            </a:r>
            <a:r>
              <a:rPr lang="en-US" sz="40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containers</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(v.3)</a:t>
            </a:r>
          </a:p>
          <a:p>
            <a:pPr marL="514350" marR="0" lvl="0" indent="-514350">
              <a:lnSpc>
                <a:spcPct val="150000"/>
              </a:lnSpc>
              <a:spcBef>
                <a:spcPts val="0"/>
              </a:spcBef>
              <a:spcAft>
                <a:spcPts val="0"/>
              </a:spcAft>
              <a:buFont typeface="+mj-lt"/>
              <a:buAutoNum type="arabicPeriod"/>
            </a:pP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God</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filled the containers (vv.5-6)</a:t>
            </a:r>
          </a:p>
          <a:p>
            <a:pPr marL="514350" marR="0" lvl="0" indent="-514350">
              <a:lnSpc>
                <a:spcPct val="150000"/>
              </a:lnSpc>
              <a:spcBef>
                <a:spcPts val="0"/>
              </a:spcBef>
              <a:spcAft>
                <a:spcPts val="0"/>
              </a:spcAft>
              <a:buFont typeface="+mj-lt"/>
              <a:buAutoNum type="arabicPeriod"/>
            </a:pPr>
            <a:r>
              <a:rPr lang="en-US" sz="40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Everyone</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needed to be involved (v.3)</a:t>
            </a:r>
          </a:p>
          <a:p>
            <a:pPr marL="514350" marR="0" lvl="0" indent="-514350">
              <a:lnSpc>
                <a:spcPct val="150000"/>
              </a:lnSpc>
              <a:spcBef>
                <a:spcPts val="0"/>
              </a:spcBef>
              <a:spcAft>
                <a:spcPts val="0"/>
              </a:spcAft>
              <a:buFont typeface="+mj-lt"/>
              <a:buAutoNum type="arabicPeriod"/>
            </a:pP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containers only held  </a:t>
            </a:r>
            <a:r>
              <a:rPr lang="en-US" sz="40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 much </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(v.4)</a:t>
            </a:r>
          </a:p>
          <a:p>
            <a:pPr marL="514350" marR="0" lvl="0" indent="-514350">
              <a:lnSpc>
                <a:spcPct val="150000"/>
              </a:lnSpc>
              <a:spcBef>
                <a:spcPts val="0"/>
              </a:spcBef>
              <a:spcAft>
                <a:spcPts val="0"/>
              </a:spcAft>
              <a:buFont typeface="+mj-lt"/>
              <a:buAutoNum type="arabicPeriod"/>
            </a:pP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 </a:t>
            </a:r>
            <a:r>
              <a:rPr lang="en-US" sz="40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catalyst</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was needed (v.3)</a:t>
            </a:r>
          </a:p>
          <a:p>
            <a:pPr marL="514350" marR="0" lvl="0" indent="-514350">
              <a:spcBef>
                <a:spcPts val="0"/>
              </a:spcBef>
              <a:spcAft>
                <a:spcPts val="0"/>
              </a:spcAft>
              <a:buFont typeface="+mj-lt"/>
              <a:buAutoNum type="arabicPeriod"/>
            </a:pP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 containers ran out, the oil </a:t>
            </a:r>
            <a:r>
              <a:rPr lang="en-US" sz="40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stopped flowing </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(v.6)</a:t>
            </a:r>
            <a:endPar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5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2A464-5DE0-7468-49A8-724A38B6C65F}"/>
              </a:ext>
            </a:extLst>
          </p:cNvPr>
          <p:cNvSpPr>
            <a:spLocks noGrp="1"/>
          </p:cNvSpPr>
          <p:nvPr>
            <p:ph type="title"/>
          </p:nvPr>
        </p:nvSpPr>
        <p:spPr>
          <a:xfrm>
            <a:off x="640080" y="5767220"/>
            <a:ext cx="10911840" cy="640081"/>
          </a:xfrm>
        </p:spPr>
        <p:txBody>
          <a:bodyPr vert="horz" lIns="91440" tIns="45720" rIns="91440" bIns="45720" rtlCol="0" anchor="ctr">
            <a:noAutofit/>
          </a:bodyPr>
          <a:lstStyle/>
          <a:p>
            <a:pPr algn="ctr"/>
            <a:r>
              <a:rPr lang="en-US" sz="4000" b="1" dirty="0">
                <a:latin typeface="Arial Black" panose="020B0A04020102020204" pitchFamily="34" charset="0"/>
              </a:rPr>
              <a:t>Step 3: Enlist and train workers</a:t>
            </a:r>
          </a:p>
        </p:txBody>
      </p:sp>
      <p:pic>
        <p:nvPicPr>
          <p:cNvPr id="1026" name="Picture 2" descr="Free Training Businessman illustration and picture">
            <a:extLst>
              <a:ext uri="{FF2B5EF4-FFF2-40B4-BE49-F238E27FC236}">
                <a16:creationId xmlns:a16="http://schemas.microsoft.com/office/drawing/2014/main" id="{19D2E3CF-7279-907F-A231-2B86D2E83525}"/>
              </a:ext>
            </a:extLst>
          </p:cNvPr>
          <p:cNvPicPr>
            <a:picLocks noGrp="1" noChangeAspect="1" noChangeArrowheads="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17363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8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creenshot, font, number&#10;&#10;Description automatically generated">
            <a:extLst>
              <a:ext uri="{FF2B5EF4-FFF2-40B4-BE49-F238E27FC236}">
                <a16:creationId xmlns:a16="http://schemas.microsoft.com/office/drawing/2014/main" id="{D12B8402-1723-FB00-4009-FABF3ECE8053}"/>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643467" y="647590"/>
            <a:ext cx="10905066" cy="5562820"/>
          </a:xfrm>
          <a:prstGeom prst="rect">
            <a:avLst/>
          </a:prstGeom>
        </p:spPr>
      </p:pic>
    </p:spTree>
    <p:extLst>
      <p:ext uri="{BB962C8B-B14F-4D97-AF65-F5344CB8AC3E}">
        <p14:creationId xmlns:p14="http://schemas.microsoft.com/office/powerpoint/2010/main" val="142379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9CEA6-C39F-004F-08B1-B20342946D08}"/>
              </a:ext>
            </a:extLst>
          </p:cNvPr>
          <p:cNvSpPr>
            <a:spLocks noGrp="1"/>
          </p:cNvSpPr>
          <p:nvPr>
            <p:ph type="title"/>
          </p:nvPr>
        </p:nvSpPr>
        <p:spPr>
          <a:xfrm>
            <a:off x="838200" y="4669978"/>
            <a:ext cx="9917784" cy="1777956"/>
          </a:xfrm>
        </p:spPr>
        <p:txBody>
          <a:bodyPr anchor="t">
            <a:normAutofit/>
          </a:bodyPr>
          <a:lstStyle/>
          <a:p>
            <a:pPr algn="ctr"/>
            <a:r>
              <a:rPr lang="en-US" sz="6000" dirty="0">
                <a:solidFill>
                  <a:schemeClr val="bg1"/>
                </a:solidFill>
              </a:rPr>
              <a:t>Relativity</a:t>
            </a:r>
            <a:br>
              <a:rPr lang="en-US" sz="4000" dirty="0">
                <a:solidFill>
                  <a:schemeClr val="bg1"/>
                </a:solidFill>
              </a:rPr>
            </a:br>
            <a:r>
              <a:rPr lang="en-US" sz="4000" dirty="0">
                <a:solidFill>
                  <a:schemeClr val="bg1"/>
                </a:solidFill>
              </a:rPr>
              <a:t>Albert Einstein, 1905</a:t>
            </a:r>
          </a:p>
        </p:txBody>
      </p:sp>
      <p:pic>
        <p:nvPicPr>
          <p:cNvPr id="4098" name="Picture 2" descr="The History Of Einstein's Most Famous Equation - One Universe at a Time">
            <a:extLst>
              <a:ext uri="{FF2B5EF4-FFF2-40B4-BE49-F238E27FC236}">
                <a16:creationId xmlns:a16="http://schemas.microsoft.com/office/drawing/2014/main" id="{1BD15B6F-D8CB-EF4E-912A-DC9391B2E198}"/>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4105" name="Group 410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106" name="Freeform: Shape 410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7" name="Freeform: Shape 410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886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0A1A6F78-C919-46F0-9B0A-2ED388861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7" name="Graphic 2056">
            <a:extLst>
              <a:ext uri="{FF2B5EF4-FFF2-40B4-BE49-F238E27FC236}">
                <a16:creationId xmlns:a16="http://schemas.microsoft.com/office/drawing/2014/main" id="{49882614-11C4-4368-9534-6EBAC3488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2684274" y="-4610867"/>
            <a:ext cx="7223503" cy="16095236"/>
          </a:xfrm>
          <a:prstGeom prst="rect">
            <a:avLst/>
          </a:prstGeom>
        </p:spPr>
      </p:pic>
      <p:pic>
        <p:nvPicPr>
          <p:cNvPr id="2050" name="Picture 2" descr="Free Skills Professional Development photo and picture">
            <a:extLst>
              <a:ext uri="{FF2B5EF4-FFF2-40B4-BE49-F238E27FC236}">
                <a16:creationId xmlns:a16="http://schemas.microsoft.com/office/drawing/2014/main" id="{59495BED-D199-7FC5-4382-9A45AF01C6A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0" y="-2"/>
            <a:ext cx="12191980" cy="365760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93C59B8F-AEFF-4D3A-BA0E-3C4311198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CE453F-A2DA-37C3-3951-BAD9E89C995C}"/>
              </a:ext>
            </a:extLst>
          </p:cNvPr>
          <p:cNvSpPr>
            <a:spLocks noGrp="1"/>
          </p:cNvSpPr>
          <p:nvPr>
            <p:ph idx="1"/>
          </p:nvPr>
        </p:nvSpPr>
        <p:spPr>
          <a:xfrm>
            <a:off x="564953" y="4015819"/>
            <a:ext cx="11077150" cy="2682616"/>
          </a:xfrm>
        </p:spPr>
        <p:txBody>
          <a:bodyPr anchor="ctr">
            <a:normAutofit fontScale="85000" lnSpcReduction="20000"/>
          </a:bodyPr>
          <a:lstStyle/>
          <a:p>
            <a:pPr marL="0" indent="0">
              <a:buNone/>
            </a:pPr>
            <a:r>
              <a:rPr lang="en-US" sz="3800" b="1" dirty="0">
                <a:effectLst/>
                <a:latin typeface="Calibri" panose="020F0502020204030204" pitchFamily="34" charset="0"/>
                <a:ea typeface="Calibri" panose="020F0502020204030204" pitchFamily="34" charset="0"/>
                <a:cs typeface="Times New Roman" panose="02020603050405020304" pitchFamily="18" charset="0"/>
              </a:rPr>
              <a:t>“If we ask our people to lead any ministry of the church, we’re responsible to provide them with continual leadership training. If we can’t do this, we have no business asking them to serve, doing both them and the ministry an injustice. Without ongoing training, our recruits will struggle and often fail, and the rest of the ministry will experience the effects in the resulting leadership vacuum”</a:t>
            </a:r>
            <a:r>
              <a:rPr lang="en-US" sz="3800" dirty="0">
                <a:effectLst/>
                <a:latin typeface="Calibri" panose="020F0502020204030204" pitchFamily="34" charset="0"/>
                <a:ea typeface="Calibri" panose="020F0502020204030204" pitchFamily="34" charset="0"/>
                <a:cs typeface="Times New Roman" panose="02020603050405020304" pitchFamily="18" charset="0"/>
              </a:rPr>
              <a:t> (Building Leaders, p.27).</a:t>
            </a:r>
          </a:p>
          <a:p>
            <a:endParaRPr lang="en-US" sz="1800" dirty="0"/>
          </a:p>
        </p:txBody>
      </p:sp>
      <p:sp>
        <p:nvSpPr>
          <p:cNvPr id="2061" name="Rectangle 2060">
            <a:extLst>
              <a:ext uri="{FF2B5EF4-FFF2-40B4-BE49-F238E27FC236}">
                <a16:creationId xmlns:a16="http://schemas.microsoft.com/office/drawing/2014/main" id="{E042CD37-C859-44CD-853E-5A3427DD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63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15ACA4-9259-0AF6-07B1-A0C28F0DB6BE}"/>
              </a:ext>
            </a:extLst>
          </p:cNvPr>
          <p:cNvSpPr>
            <a:spLocks noGrp="1"/>
          </p:cNvSpPr>
          <p:nvPr>
            <p:ph idx="1"/>
          </p:nvPr>
        </p:nvSpPr>
        <p:spPr>
          <a:xfrm>
            <a:off x="490194" y="527901"/>
            <a:ext cx="6358023" cy="6089716"/>
          </a:xfrm>
        </p:spPr>
        <p:txBody>
          <a:bodyPr>
            <a:normAutofit fontScale="85000" lnSpcReduction="10000"/>
          </a:bodyPr>
          <a:lstStyle/>
          <a:p>
            <a:pPr marL="0" indent="0">
              <a:buNone/>
            </a:pPr>
            <a:r>
              <a:rPr lang="en-US" sz="3300" dirty="0">
                <a:effectLst/>
                <a:latin typeface="Calibri" panose="020F0502020204030204" pitchFamily="34" charset="0"/>
                <a:ea typeface="Calibri" panose="020F0502020204030204" pitchFamily="34" charset="0"/>
                <a:cs typeface="Times New Roman" panose="02020603050405020304" pitchFamily="18" charset="0"/>
              </a:rPr>
              <a:t>“Police. Firefighters. Lawyers. Teachers. Realtors. Electricians. Hair stylists. The guy who makes my tuna sandwich. What do they have in common? Their jobs require ongoing training. If you think about it, there is almost no job on the planet that does not require an employee to have regular, ongoing training. Why is it that we recruit teachers to lead Bible study groups but do not provide regular times of training? In church after church, training has been decreased or eliminated. And we wonder why Sunday School needs a breath of life breathed into it.”</a:t>
            </a:r>
          </a:p>
          <a:p>
            <a:pPr marL="0" indent="0">
              <a:buNone/>
            </a:pPr>
            <a:r>
              <a:rPr lang="en-US" sz="3300" dirty="0">
                <a:effectLst/>
                <a:latin typeface="Calibri" panose="020F0502020204030204" pitchFamily="34" charset="0"/>
                <a:ea typeface="Calibri" panose="020F0502020204030204" pitchFamily="34" charset="0"/>
                <a:cs typeface="Times New Roman" panose="02020603050405020304" pitchFamily="18" charset="0"/>
              </a:rPr>
              <a:t> – </a:t>
            </a:r>
            <a:r>
              <a:rPr lang="en-US" sz="3300" i="1" dirty="0">
                <a:effectLst/>
                <a:latin typeface="Calibri" panose="020F0502020204030204" pitchFamily="34" charset="0"/>
                <a:ea typeface="Calibri" panose="020F0502020204030204" pitchFamily="34" charset="0"/>
                <a:cs typeface="Times New Roman" panose="02020603050405020304" pitchFamily="18" charset="0"/>
              </a:rPr>
              <a:t>Breathing Life into Sunday School</a:t>
            </a:r>
            <a:r>
              <a:rPr lang="en-US" sz="3300" dirty="0">
                <a:effectLst/>
                <a:latin typeface="Calibri" panose="020F0502020204030204" pitchFamily="34" charset="0"/>
                <a:ea typeface="Calibri" panose="020F0502020204030204" pitchFamily="34" charset="0"/>
                <a:cs typeface="Times New Roman" panose="02020603050405020304" pitchFamily="18" charset="0"/>
              </a:rPr>
              <a:t>, p.46</a:t>
            </a:r>
          </a:p>
          <a:p>
            <a:endParaRPr lang="en-US" sz="2000" dirty="0"/>
          </a:p>
        </p:txBody>
      </p:sp>
      <p:pic>
        <p:nvPicPr>
          <p:cNvPr id="5" name="Picture 4" descr="A picture containing text, drawing, graphic design, poster&#10;&#10;Description automatically generated">
            <a:extLst>
              <a:ext uri="{FF2B5EF4-FFF2-40B4-BE49-F238E27FC236}">
                <a16:creationId xmlns:a16="http://schemas.microsoft.com/office/drawing/2014/main" id="{444BE169-B405-4755-402B-AB816E34C93B}"/>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3000" contrast="-2000"/>
                    </a14:imgEffect>
                  </a14:imgLayer>
                </a14:imgProps>
              </a:ext>
              <a:ext uri="{28A0092B-C50C-407E-A947-70E740481C1C}">
                <a14:useLocalDpi xmlns:a14="http://schemas.microsoft.com/office/drawing/2010/main"/>
              </a:ext>
            </a:extLst>
          </a:blip>
          <a:srcRect l="2537" r="3529"/>
          <a:stretch/>
        </p:blipFill>
        <p:spPr>
          <a:xfrm>
            <a:off x="7199440" y="143764"/>
            <a:ext cx="4992560" cy="6857990"/>
          </a:xfrm>
          <a:prstGeom prst="rect">
            <a:avLst/>
          </a:prstGeom>
          <a:effectLst/>
        </p:spPr>
      </p:pic>
    </p:spTree>
    <p:extLst>
      <p:ext uri="{BB962C8B-B14F-4D97-AF65-F5344CB8AC3E}">
        <p14:creationId xmlns:p14="http://schemas.microsoft.com/office/powerpoint/2010/main" val="705177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Free Crop faceless female in casual clothes and apron demonstrating wooden sign with text welcome we are open against blue door Stock Photo">
            <a:extLst>
              <a:ext uri="{FF2B5EF4-FFF2-40B4-BE49-F238E27FC236}">
                <a16:creationId xmlns:a16="http://schemas.microsoft.com/office/drawing/2014/main" id="{2A4FF051-AE0E-C295-70E8-403A85282697}"/>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0" y="10"/>
            <a:ext cx="5409897" cy="6857990"/>
          </a:xfrm>
          <a:prstGeom prst="rect">
            <a:avLst/>
          </a:prstGeom>
          <a:noFill/>
          <a:extLst>
            <a:ext uri="{909E8E84-426E-40DD-AFC4-6F175D3DCCD1}">
              <a14:hiddenFill xmlns:a14="http://schemas.microsoft.com/office/drawing/2010/main">
                <a:solidFill>
                  <a:srgbClr val="FFFFFF"/>
                </a:solidFill>
              </a14:hiddenFill>
            </a:ext>
          </a:extLst>
        </p:spPr>
      </p:pic>
      <p:sp>
        <p:nvSpPr>
          <p:cNvPr id="11273" name="Rectangle 11272">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Rectangle 11274">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E8084B-73DB-1B4C-907F-65E401943CC3}"/>
              </a:ext>
            </a:extLst>
          </p:cNvPr>
          <p:cNvSpPr>
            <a:spLocks noGrp="1"/>
          </p:cNvSpPr>
          <p:nvPr>
            <p:ph type="title"/>
          </p:nvPr>
        </p:nvSpPr>
        <p:spPr>
          <a:xfrm>
            <a:off x="6618795" y="2488676"/>
            <a:ext cx="4364610" cy="2243580"/>
          </a:xfrm>
        </p:spPr>
        <p:txBody>
          <a:bodyPr anchor="b">
            <a:noAutofit/>
          </a:bodyPr>
          <a:lstStyle/>
          <a:p>
            <a:pPr algn="ctr"/>
            <a:r>
              <a:rPr lang="en-US" sz="4800" dirty="0">
                <a:solidFill>
                  <a:schemeClr val="tx1">
                    <a:lumMod val="65000"/>
                    <a:lumOff val="35000"/>
                  </a:schemeClr>
                </a:solidFill>
                <a:latin typeface="Arial Black" panose="020B0A04020102020204" pitchFamily="34" charset="0"/>
              </a:rPr>
              <a:t>Step 4: </a:t>
            </a:r>
            <a:br>
              <a:rPr lang="en-US" sz="4800" dirty="0">
                <a:solidFill>
                  <a:schemeClr val="tx1">
                    <a:lumMod val="65000"/>
                    <a:lumOff val="35000"/>
                  </a:schemeClr>
                </a:solidFill>
                <a:latin typeface="Arial Black" panose="020B0A04020102020204" pitchFamily="34" charset="0"/>
              </a:rPr>
            </a:br>
            <a:br>
              <a:rPr lang="en-US" sz="4800" dirty="0">
                <a:solidFill>
                  <a:schemeClr val="tx1">
                    <a:lumMod val="65000"/>
                    <a:lumOff val="35000"/>
                  </a:schemeClr>
                </a:solidFill>
                <a:latin typeface="Arial Black" panose="020B0A04020102020204" pitchFamily="34" charset="0"/>
              </a:rPr>
            </a:br>
            <a:r>
              <a:rPr lang="en-US" sz="4800" dirty="0">
                <a:solidFill>
                  <a:schemeClr val="tx1">
                    <a:lumMod val="65000"/>
                    <a:lumOff val="35000"/>
                  </a:schemeClr>
                </a:solidFill>
                <a:latin typeface="Arial Black" panose="020B0A04020102020204" pitchFamily="34" charset="0"/>
              </a:rPr>
              <a:t>Provide</a:t>
            </a:r>
            <a:br>
              <a:rPr lang="en-US" sz="4800" dirty="0">
                <a:solidFill>
                  <a:schemeClr val="tx1">
                    <a:lumMod val="65000"/>
                    <a:lumOff val="35000"/>
                  </a:schemeClr>
                </a:solidFill>
                <a:latin typeface="Arial Black" panose="020B0A04020102020204" pitchFamily="34" charset="0"/>
              </a:rPr>
            </a:br>
            <a:r>
              <a:rPr lang="en-US" sz="4800" dirty="0">
                <a:solidFill>
                  <a:schemeClr val="tx1">
                    <a:lumMod val="65000"/>
                    <a:lumOff val="35000"/>
                  </a:schemeClr>
                </a:solidFill>
                <a:latin typeface="Arial Black" panose="020B0A04020102020204" pitchFamily="34" charset="0"/>
              </a:rPr>
              <a:t> space</a:t>
            </a:r>
          </a:p>
        </p:txBody>
      </p:sp>
    </p:spTree>
    <p:extLst>
      <p:ext uri="{BB962C8B-B14F-4D97-AF65-F5344CB8AC3E}">
        <p14:creationId xmlns:p14="http://schemas.microsoft.com/office/powerpoint/2010/main" val="3516144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Chairs in circle in the library free image download">
            <a:extLst>
              <a:ext uri="{FF2B5EF4-FFF2-40B4-BE49-F238E27FC236}">
                <a16:creationId xmlns:a16="http://schemas.microsoft.com/office/drawing/2014/main" id="{EF53F291-8C80-AFBF-972E-1B21B32E48E6}"/>
              </a:ext>
            </a:extLst>
          </p:cNvPr>
          <p:cNvPicPr>
            <a:picLocks noGrp="1" noChangeAspect="1" noChangeArrowheads="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7"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17766E-8F9D-3D78-8984-30989B56961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solidFill>
                  <a:schemeClr val="tx1">
                    <a:lumMod val="85000"/>
                    <a:lumOff val="15000"/>
                  </a:schemeClr>
                </a:solidFill>
                <a:latin typeface="+mn-lt"/>
              </a:rPr>
              <a:t>On Campus</a:t>
            </a:r>
          </a:p>
        </p:txBody>
      </p:sp>
      <p:cxnSp>
        <p:nvCxnSpPr>
          <p:cNvPr id="3088"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9"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415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sky, cloud, grass&#10;&#10;Description automatically generated">
            <a:extLst>
              <a:ext uri="{FF2B5EF4-FFF2-40B4-BE49-F238E27FC236}">
                <a16:creationId xmlns:a16="http://schemas.microsoft.com/office/drawing/2014/main" id="{F3003191-7F9A-7BD9-5D20-AE38349ADE32}"/>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783662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Free A Person in White Polo Shirt Holding a Clock Stock Photo">
            <a:extLst>
              <a:ext uri="{FF2B5EF4-FFF2-40B4-BE49-F238E27FC236}">
                <a16:creationId xmlns:a16="http://schemas.microsoft.com/office/drawing/2014/main" id="{9C22B09E-E8DD-8FE3-FBA3-AAEDF2581602}"/>
              </a:ext>
            </a:extLst>
          </p:cNvPr>
          <p:cNvPicPr>
            <a:picLocks noChangeAspect="1" noChangeArrowheads="1"/>
          </p:cNvPicPr>
          <p:nvPr/>
        </p:nvPicPr>
        <p:blipFill rotWithShape="1">
          <a:blip r:embed="rId2" cstate="hqprint">
            <a:alphaModFix amt="50000"/>
            <a:extLst>
              <a:ext uri="{28A0092B-C50C-407E-A947-70E740481C1C}">
                <a14:useLocalDpi xmlns:a14="http://schemas.microsoft.com/office/drawing/2010/main"/>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AEF4A3-22CB-C2AE-AFC2-0A6E9864D2E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Additional second hour for group ministry?</a:t>
            </a:r>
          </a:p>
        </p:txBody>
      </p:sp>
    </p:spTree>
    <p:extLst>
      <p:ext uri="{BB962C8B-B14F-4D97-AF65-F5344CB8AC3E}">
        <p14:creationId xmlns:p14="http://schemas.microsoft.com/office/powerpoint/2010/main" val="12707143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368A6B-9122-318E-B7D4-141544890020}"/>
              </a:ext>
            </a:extLst>
          </p:cNvPr>
          <p:cNvSpPr>
            <a:spLocks noGrp="1"/>
          </p:cNvSpPr>
          <p:nvPr>
            <p:ph type="title"/>
          </p:nvPr>
        </p:nvSpPr>
        <p:spPr>
          <a:xfrm>
            <a:off x="8554417" y="2202897"/>
            <a:ext cx="3091607" cy="1655483"/>
          </a:xfrm>
        </p:spPr>
        <p:txBody>
          <a:bodyPr anchor="b">
            <a:normAutofit fontScale="90000"/>
          </a:bodyPr>
          <a:lstStyle/>
          <a:p>
            <a:pPr algn="ctr"/>
            <a:r>
              <a:rPr lang="en-US" sz="5400" dirty="0">
                <a:latin typeface="Arial Black" panose="020B0A04020102020204" pitchFamily="34" charset="0"/>
              </a:rPr>
              <a:t>Off Campus</a:t>
            </a:r>
          </a:p>
        </p:txBody>
      </p:sp>
      <p:sp>
        <p:nvSpPr>
          <p:cNvPr id="4105" name="Rectangle 410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Chairs in a circle... | Two HamburgersTwo Hamburgers">
            <a:extLst>
              <a:ext uri="{FF2B5EF4-FFF2-40B4-BE49-F238E27FC236}">
                <a16:creationId xmlns:a16="http://schemas.microsoft.com/office/drawing/2014/main" id="{559F42BB-CDA6-F2F4-CA80-F8EAC348B85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5" y="7943"/>
            <a:ext cx="8132963" cy="6400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154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146" name="Picture 2" descr="Free Blue and Gray Concrete House With Attic during Twilight Stock Photo">
            <a:extLst>
              <a:ext uri="{FF2B5EF4-FFF2-40B4-BE49-F238E27FC236}">
                <a16:creationId xmlns:a16="http://schemas.microsoft.com/office/drawing/2014/main" id="{37E2BFA0-6E2F-E619-1A37-5479BC5CB843}"/>
              </a:ext>
            </a:extLst>
          </p:cNvPr>
          <p:cNvPicPr>
            <a:picLocks noGrp="1" noChangeAspect="1" noChangeArrowheads="1"/>
          </p:cNvPicPr>
          <p:nvPr>
            <p:ph idx="1"/>
          </p:nvPr>
        </p:nvPicPr>
        <p:blipFill rotWithShape="1">
          <a:blip r:embed="rId2" cstate="hqprint">
            <a:alphaModFix amt="80000"/>
            <a:extLst>
              <a:ext uri="{28A0092B-C50C-407E-A947-70E740481C1C}">
                <a14:useLocalDpi xmlns:a14="http://schemas.microsoft.com/office/drawing/2010/main"/>
              </a:ext>
            </a:extLst>
          </a:blip>
          <a:srcRect r="-1"/>
          <a:stretch/>
        </p:blipFill>
        <p:spPr bwMode="auto">
          <a:xfrm>
            <a:off x="187388" y="182880"/>
            <a:ext cx="11824481" cy="6499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7EC990-712B-5D8F-AF5C-4C1B78F177C5}"/>
              </a:ext>
            </a:extLst>
          </p:cNvPr>
          <p:cNvSpPr>
            <a:spLocks noGrp="1"/>
          </p:cNvSpPr>
          <p:nvPr>
            <p:ph type="title"/>
          </p:nvPr>
        </p:nvSpPr>
        <p:spPr>
          <a:xfrm>
            <a:off x="180131" y="789289"/>
            <a:ext cx="4316499" cy="1791093"/>
          </a:xfrm>
        </p:spPr>
        <p:txBody>
          <a:bodyPr vert="horz" lIns="91440" tIns="45720" rIns="91440" bIns="45720" rtlCol="0" anchor="b">
            <a:normAutofit fontScale="90000"/>
          </a:bodyPr>
          <a:lstStyle/>
          <a:p>
            <a:pPr algn="ctr"/>
            <a:r>
              <a:rPr lang="en-US" sz="5400" dirty="0">
                <a:solidFill>
                  <a:srgbClr val="000000"/>
                </a:solidFill>
              </a:rPr>
              <a:t>Weekday or weeknight off campus</a:t>
            </a:r>
          </a:p>
        </p:txBody>
      </p:sp>
    </p:spTree>
    <p:extLst>
      <p:ext uri="{BB962C8B-B14F-4D97-AF65-F5344CB8AC3E}">
        <p14:creationId xmlns:p14="http://schemas.microsoft.com/office/powerpoint/2010/main" val="2889641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Panera Bread terminates SPAC deal with Danny Meyer's investment group">
            <a:extLst>
              <a:ext uri="{FF2B5EF4-FFF2-40B4-BE49-F238E27FC236}">
                <a16:creationId xmlns:a16="http://schemas.microsoft.com/office/drawing/2014/main" id="{CF3FA8D4-728E-9075-9BCE-52495C0D02B8}"/>
              </a:ext>
            </a:extLst>
          </p:cNvPr>
          <p:cNvPicPr>
            <a:picLocks noGrp="1" noChangeAspect="1" noChangeArrowheads="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5" name="Rectangle 71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9E48C-C802-A00B-A433-97043ACB11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dirty="0">
                <a:solidFill>
                  <a:schemeClr val="tx1">
                    <a:lumMod val="85000"/>
                    <a:lumOff val="15000"/>
                  </a:schemeClr>
                </a:solidFill>
              </a:rPr>
              <a:t>Local businesses</a:t>
            </a:r>
          </a:p>
        </p:txBody>
      </p:sp>
      <p:cxnSp>
        <p:nvCxnSpPr>
          <p:cNvPr id="7177" name="Straight Connector 71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179" name="Straight Connector 71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711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68E34E-71D0-5929-E6A0-C5075501760E}"/>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7200" dirty="0">
                <a:solidFill>
                  <a:schemeClr val="bg1"/>
                </a:solidFill>
              </a:rPr>
              <a:t>Online groups</a:t>
            </a:r>
          </a:p>
        </p:txBody>
      </p:sp>
      <p:pic>
        <p:nvPicPr>
          <p:cNvPr id="8194" name="Picture 2" descr="Free Woman Sittin on Gray Couch While Holding Her Apple Macbook Air Stock Photo">
            <a:extLst>
              <a:ext uri="{FF2B5EF4-FFF2-40B4-BE49-F238E27FC236}">
                <a16:creationId xmlns:a16="http://schemas.microsoft.com/office/drawing/2014/main" id="{95DBE1ED-FD80-22D1-062E-DC1A27FCEE84}"/>
              </a:ext>
            </a:extLst>
          </p:cNvPr>
          <p:cNvPicPr>
            <a:picLocks noGrp="1" noChangeAspect="1" noChangeArrowheads="1"/>
          </p:cNvPicPr>
          <p:nvPr>
            <p:ph idx="1"/>
          </p:nvPr>
        </p:nvPicPr>
        <p:blipFill rotWithShape="1">
          <a:blip r:embed="rId2" cstate="hqprint">
            <a:extLst>
              <a:ext uri="{28A0092B-C50C-407E-A947-70E740481C1C}">
                <a14:useLocalDpi xmlns:a14="http://schemas.microsoft.com/office/drawing/2010/main"/>
              </a:ext>
            </a:extLst>
          </a:blip>
          <a:srcRect/>
          <a:stretch/>
        </p:blipFill>
        <p:spPr bwMode="auto">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8201" name="Freeform: Shape 820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03" name="Freeform: Shape 820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2519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D98F-88EA-4DD2-2F58-3F9A695DF8EF}"/>
              </a:ext>
            </a:extLst>
          </p:cNvPr>
          <p:cNvSpPr>
            <a:spLocks noGrp="1"/>
          </p:cNvSpPr>
          <p:nvPr>
            <p:ph type="title"/>
          </p:nvPr>
        </p:nvSpPr>
        <p:spPr/>
        <p:txBody>
          <a:bodyPr>
            <a:normAutofit/>
          </a:bodyPr>
          <a:lstStyle/>
          <a:p>
            <a:pPr algn="ctr"/>
            <a:r>
              <a:rPr lang="en-US" sz="8800" dirty="0"/>
              <a:t>H2</a:t>
            </a:r>
            <a:r>
              <a:rPr lang="en-US" sz="8800" baseline="30000" dirty="0"/>
              <a:t>0</a:t>
            </a:r>
          </a:p>
        </p:txBody>
      </p:sp>
      <p:pic>
        <p:nvPicPr>
          <p:cNvPr id="1026" name="Picture 2" descr="Do your patients know what's in their drinking water? | Registered Dental  Hygienists">
            <a:extLst>
              <a:ext uri="{FF2B5EF4-FFF2-40B4-BE49-F238E27FC236}">
                <a16:creationId xmlns:a16="http://schemas.microsoft.com/office/drawing/2014/main" id="{B33F227F-C903-4C8E-6C56-3AD75A4CEB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05" y="2820743"/>
            <a:ext cx="7183733" cy="403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7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2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59CF9-FAA2-1D4A-C06B-A3C7CB8D8A82}"/>
              </a:ext>
            </a:extLst>
          </p:cNvPr>
          <p:cNvSpPr>
            <a:spLocks noGrp="1"/>
          </p:cNvSpPr>
          <p:nvPr>
            <p:ph type="title"/>
          </p:nvPr>
        </p:nvSpPr>
        <p:spPr>
          <a:xfrm>
            <a:off x="8607845" y="3034146"/>
            <a:ext cx="3091607" cy="1655483"/>
          </a:xfrm>
        </p:spPr>
        <p:txBody>
          <a:bodyPr anchor="b">
            <a:noAutofit/>
          </a:bodyPr>
          <a:lstStyle/>
          <a:p>
            <a:pPr algn="ctr"/>
            <a:r>
              <a:rPr lang="en-US" dirty="0">
                <a:latin typeface="Arial Black" panose="020B0A04020102020204" pitchFamily="34" charset="0"/>
              </a:rPr>
              <a:t>Step 5:</a:t>
            </a:r>
            <a:br>
              <a:rPr lang="en-US" dirty="0">
                <a:latin typeface="Arial Black" panose="020B0A04020102020204" pitchFamily="34" charset="0"/>
              </a:rPr>
            </a:br>
            <a:br>
              <a:rPr lang="en-US" dirty="0">
                <a:latin typeface="Arial Black" panose="020B0A04020102020204" pitchFamily="34" charset="0"/>
              </a:rPr>
            </a:br>
            <a:r>
              <a:rPr lang="en-US" dirty="0">
                <a:latin typeface="Arial Black" panose="020B0A04020102020204" pitchFamily="34" charset="0"/>
              </a:rPr>
              <a:t>Go after the people</a:t>
            </a:r>
          </a:p>
        </p:txBody>
      </p:sp>
      <p:sp>
        <p:nvSpPr>
          <p:cNvPr id="9231" name="Rectangle 922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2" name="Rectangle 922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Free A Man Shaking a Woman Hand Stock Photo">
            <a:extLst>
              <a:ext uri="{FF2B5EF4-FFF2-40B4-BE49-F238E27FC236}">
                <a16:creationId xmlns:a16="http://schemas.microsoft.com/office/drawing/2014/main" id="{5F6FCA53-BA20-82FB-3392-FCCA35F54B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979" y="257175"/>
            <a:ext cx="8059328" cy="586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628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620EFA-096D-1EA8-2F5B-B4EC6B590549}"/>
              </a:ext>
            </a:extLst>
          </p:cNvPr>
          <p:cNvSpPr txBox="1"/>
          <p:nvPr/>
        </p:nvSpPr>
        <p:spPr>
          <a:xfrm>
            <a:off x="2734322" y="994300"/>
            <a:ext cx="6354192" cy="4710264"/>
          </a:xfrm>
          <a:prstGeom prst="rect">
            <a:avLst/>
          </a:prstGeom>
          <a:noFill/>
        </p:spPr>
        <p:txBody>
          <a:bodyPr wrap="square">
            <a:spAutoFit/>
          </a:bodyPr>
          <a:lstStyle/>
          <a:p>
            <a:pPr marL="0" marR="0" algn="ctr">
              <a:lnSpc>
                <a:spcPct val="115000"/>
              </a:lnSpc>
              <a:spcBef>
                <a:spcPts val="0"/>
              </a:spcBef>
              <a:spcAft>
                <a:spcPts val="0"/>
              </a:spcAft>
            </a:pPr>
            <a:r>
              <a:rPr lang="en-US" sz="3600" b="1"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“The first four steps are the necessary preparation for growth. Actual growth is a result of going after the people who are the prospects” </a:t>
            </a:r>
          </a:p>
          <a:p>
            <a:pPr marL="0" marR="0" algn="ctr">
              <a:lnSpc>
                <a:spcPct val="115000"/>
              </a:lnSpc>
              <a:spcBef>
                <a:spcPts val="0"/>
              </a:spcBef>
              <a:spcAft>
                <a:spcPts val="0"/>
              </a:spcAft>
            </a:pPr>
            <a:endParaRPr lang="en-US" sz="3200" i="1" dirty="0">
              <a:solidFill>
                <a:srgbClr val="4F81BD"/>
              </a:solidFill>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Chuck Kelley Jr. , Fuel the Fire p.94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546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1E15-8FFC-C103-262E-0C3D0940911D}"/>
              </a:ext>
            </a:extLst>
          </p:cNvPr>
          <p:cNvSpPr>
            <a:spLocks noGrp="1"/>
          </p:cNvSpPr>
          <p:nvPr>
            <p:ph type="title"/>
          </p:nvPr>
        </p:nvSpPr>
        <p:spPr>
          <a:xfrm>
            <a:off x="838200" y="365125"/>
            <a:ext cx="4987565" cy="4876178"/>
          </a:xfrm>
        </p:spPr>
        <p:txBody>
          <a:bodyPr/>
          <a:lstStyle/>
          <a:p>
            <a:pPr algn="ctr"/>
            <a:r>
              <a:rPr lang="en-US" dirty="0"/>
              <a:t>Released in 2020 on Flake’s 100</a:t>
            </a:r>
            <a:r>
              <a:rPr lang="en-US" baseline="30000" dirty="0"/>
              <a:t>th</a:t>
            </a:r>
            <a:r>
              <a:rPr lang="en-US" dirty="0"/>
              <a:t> anniversary of becoming the SBC’s first Sunday School Superintendent</a:t>
            </a:r>
          </a:p>
        </p:txBody>
      </p:sp>
      <p:pic>
        <p:nvPicPr>
          <p:cNvPr id="5" name="Content Placeholder 4" descr="A book cover of a book&#10;&#10;Description automatically generated with low confidence">
            <a:extLst>
              <a:ext uri="{FF2B5EF4-FFF2-40B4-BE49-F238E27FC236}">
                <a16:creationId xmlns:a16="http://schemas.microsoft.com/office/drawing/2014/main" id="{0526DEDB-7172-5C01-DDB2-D9195E52495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428322" y="365125"/>
            <a:ext cx="4317476" cy="6202148"/>
          </a:xfrm>
        </p:spPr>
      </p:pic>
    </p:spTree>
    <p:extLst>
      <p:ext uri="{BB962C8B-B14F-4D97-AF65-F5344CB8AC3E}">
        <p14:creationId xmlns:p14="http://schemas.microsoft.com/office/powerpoint/2010/main" val="198174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Free Geometry Mathematics illustration and picture">
            <a:extLst>
              <a:ext uri="{FF2B5EF4-FFF2-40B4-BE49-F238E27FC236}">
                <a16:creationId xmlns:a16="http://schemas.microsoft.com/office/drawing/2014/main" id="{53F2A454-3ABD-4D0D-0CAF-30F793F071B9}"/>
              </a:ext>
            </a:extLst>
          </p:cNvPr>
          <p:cNvPicPr>
            <a:picLocks noGrp="1" noChangeAspect="1" noChangeArrowheads="1"/>
          </p:cNvPicPr>
          <p:nvPr>
            <p:ph idx="1"/>
          </p:nvPr>
        </p:nvPicPr>
        <p:blipFill rotWithShape="1">
          <a:blip r:embed="rId2" cstate="hqprint">
            <a:extLst>
              <a:ext uri="{28A0092B-C50C-407E-A947-70E740481C1C}">
                <a14:useLocalDpi xmlns:a14="http://schemas.microsoft.com/office/drawing/2010/main"/>
              </a:ext>
            </a:extLst>
          </a:blip>
          <a:srcRect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3050E8-C0D8-6DE8-A645-394493676BF0}"/>
              </a:ext>
            </a:extLst>
          </p:cNvPr>
          <p:cNvSpPr/>
          <p:nvPr/>
        </p:nvSpPr>
        <p:spPr>
          <a:xfrm>
            <a:off x="692457" y="390617"/>
            <a:ext cx="10626571" cy="6010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FLAKE’S FORMULA</a:t>
            </a:r>
          </a:p>
          <a:p>
            <a:pPr algn="ctr"/>
            <a:endParaRPr lang="en-US" sz="3200" dirty="0"/>
          </a:p>
          <a:p>
            <a:r>
              <a:rPr lang="en-US" sz="3200" dirty="0"/>
              <a:t>Step 1: Know your possibilities</a:t>
            </a:r>
          </a:p>
          <a:p>
            <a:endParaRPr lang="en-US" sz="3200" dirty="0"/>
          </a:p>
          <a:p>
            <a:r>
              <a:rPr lang="en-US" sz="3200" dirty="0"/>
              <a:t>Step 2: Enlarge the organization</a:t>
            </a:r>
          </a:p>
          <a:p>
            <a:endParaRPr lang="en-US" sz="3200" dirty="0"/>
          </a:p>
          <a:p>
            <a:r>
              <a:rPr lang="en-US" sz="3200" dirty="0"/>
              <a:t>Step 3: Enlist and train workers</a:t>
            </a:r>
          </a:p>
          <a:p>
            <a:endParaRPr lang="en-US" sz="3200" dirty="0"/>
          </a:p>
          <a:p>
            <a:r>
              <a:rPr lang="en-US" sz="3200" dirty="0"/>
              <a:t>Step 4: Provide space</a:t>
            </a:r>
          </a:p>
          <a:p>
            <a:endParaRPr lang="en-US" sz="3200" dirty="0"/>
          </a:p>
          <a:p>
            <a:r>
              <a:rPr lang="en-US" sz="3200" dirty="0"/>
              <a:t>Step 5: Go after the people</a:t>
            </a:r>
          </a:p>
        </p:txBody>
      </p:sp>
    </p:spTree>
    <p:extLst>
      <p:ext uri="{BB962C8B-B14F-4D97-AF65-F5344CB8AC3E}">
        <p14:creationId xmlns:p14="http://schemas.microsoft.com/office/powerpoint/2010/main" val="1450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Users\kbraddy\Dropbox\WRBC\2014-06-13 13.36.52.jpg"/>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b="-1"/>
          <a:stretch/>
        </p:blipFill>
        <p:spPr bwMode="auto">
          <a:xfrm>
            <a:off x="6421035" y="720091"/>
            <a:ext cx="5129784" cy="5294210"/>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6" name="Picture 2" descr="http://www.walnutridgechurch.com/pix/history1.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rot="21600000">
            <a:off x="650070" y="643467"/>
            <a:ext cx="5129784" cy="5571066"/>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 name="Rectangle 1041">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3">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5">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sky, tree, water&#10;&#10;Description automatically generated">
            <a:extLst>
              <a:ext uri="{FF2B5EF4-FFF2-40B4-BE49-F238E27FC236}">
                <a16:creationId xmlns:a16="http://schemas.microsoft.com/office/drawing/2014/main" id="{BCBA5377-870D-8D64-87DE-12BF547E5D3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b="-1"/>
          <a:stretch/>
        </p:blipFill>
        <p:spPr>
          <a:xfrm rot="21600000">
            <a:off x="1407775" y="1099800"/>
            <a:ext cx="4240057" cy="46048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026" name="Picture 2" descr="Image result for church at the cross, grapevine tx"/>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544185" y="1123527"/>
            <a:ext cx="4240010" cy="46048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7" name="Rectangle 37896">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65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9" name="Rectangle 37898">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2" name="Picture 4" descr="Image result for fair haven baptist church, shelbyville tn"/>
          <p:cNvPicPr>
            <a:picLocks noChangeAspect="1" noChangeArrowheads="1"/>
          </p:cNvPicPr>
          <p:nvPr/>
        </p:nvPicPr>
        <p:blipFill>
          <a:blip r:embed="rId2"/>
          <a:stretch>
            <a:fillRect/>
          </a:stretch>
        </p:blipFill>
        <p:spPr bwMode="auto">
          <a:xfrm>
            <a:off x="6680898" y="643467"/>
            <a:ext cx="4610057" cy="557106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7901" name="Rectangle 37900">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Image result for fair haven baptist church, shelbyville tn"/>
          <p:cNvPicPr>
            <a:picLocks noChangeAspect="1" noChangeArrowheads="1"/>
          </p:cNvPicPr>
          <p:nvPr/>
        </p:nvPicPr>
        <p:blipFill>
          <a:blip r:embed="rId3"/>
          <a:stretch>
            <a:fillRect/>
          </a:stretch>
        </p:blipFill>
        <p:spPr bwMode="auto">
          <a:xfrm>
            <a:off x="641180" y="864108"/>
            <a:ext cx="5129784" cy="512978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1DD98F-88EA-4DD2-2F58-3F9A695DF8EF}"/>
              </a:ext>
            </a:extLst>
          </p:cNvPr>
          <p:cNvSpPr>
            <a:spLocks noGrp="1"/>
          </p:cNvSpPr>
          <p:nvPr>
            <p:ph type="title"/>
          </p:nvPr>
        </p:nvSpPr>
        <p:spPr>
          <a:xfrm>
            <a:off x="471341" y="1857079"/>
            <a:ext cx="3974196" cy="2092751"/>
          </a:xfrm>
        </p:spPr>
        <p:txBody>
          <a:bodyPr>
            <a:normAutofit/>
          </a:bodyPr>
          <a:lstStyle/>
          <a:p>
            <a:r>
              <a:rPr lang="en-US" sz="6600" dirty="0"/>
              <a:t>a</a:t>
            </a:r>
            <a:r>
              <a:rPr lang="en-US" sz="6600" baseline="30000" dirty="0"/>
              <a:t>2</a:t>
            </a:r>
            <a:r>
              <a:rPr lang="en-US" sz="6600" dirty="0"/>
              <a:t> + b</a:t>
            </a:r>
            <a:r>
              <a:rPr lang="en-US" sz="6600" baseline="30000" dirty="0"/>
              <a:t>2</a:t>
            </a:r>
            <a:r>
              <a:rPr lang="en-US" sz="6600" dirty="0"/>
              <a:t> = c</a:t>
            </a:r>
            <a:r>
              <a:rPr lang="en-US" sz="6600" baseline="30000" dirty="0"/>
              <a:t>2</a:t>
            </a:r>
          </a:p>
        </p:txBody>
      </p:sp>
      <p:sp>
        <p:nvSpPr>
          <p:cNvPr id="3" name="Content Placeholder 2">
            <a:extLst>
              <a:ext uri="{FF2B5EF4-FFF2-40B4-BE49-F238E27FC236}">
                <a16:creationId xmlns:a16="http://schemas.microsoft.com/office/drawing/2014/main" id="{DBCC6EF2-75CA-1840-8B21-EFABA9085FDD}"/>
              </a:ext>
            </a:extLst>
          </p:cNvPr>
          <p:cNvSpPr>
            <a:spLocks noGrp="1"/>
          </p:cNvSpPr>
          <p:nvPr>
            <p:ph idx="1"/>
          </p:nvPr>
        </p:nvSpPr>
        <p:spPr>
          <a:xfrm>
            <a:off x="613792" y="4134819"/>
            <a:ext cx="3427001" cy="1672090"/>
          </a:xfrm>
        </p:spPr>
        <p:txBody>
          <a:bodyPr>
            <a:normAutofit/>
          </a:bodyPr>
          <a:lstStyle/>
          <a:p>
            <a:pPr marL="0" indent="0" algn="ctr">
              <a:buNone/>
            </a:pPr>
            <a:r>
              <a:rPr lang="en-US" sz="3600" dirty="0">
                <a:latin typeface="Arial Black" panose="020B0A04020102020204" pitchFamily="34" charset="0"/>
              </a:rPr>
              <a:t>Pythagorean Theorem</a:t>
            </a:r>
          </a:p>
        </p:txBody>
      </p:sp>
      <p:pic>
        <p:nvPicPr>
          <p:cNvPr id="5" name="Picture 4">
            <a:extLst>
              <a:ext uri="{FF2B5EF4-FFF2-40B4-BE49-F238E27FC236}">
                <a16:creationId xmlns:a16="http://schemas.microsoft.com/office/drawing/2014/main" id="{58E15006-CE1D-0477-A3F1-56DD1EB4B7CB}"/>
              </a:ext>
            </a:extLst>
          </p:cNvPr>
          <p:cNvPicPr>
            <a:picLocks noChangeAspect="1"/>
          </p:cNvPicPr>
          <p:nvPr/>
        </p:nvPicPr>
        <p:blipFill>
          <a:blip r:embed="rId2"/>
          <a:stretch>
            <a:fillRect/>
          </a:stretch>
        </p:blipFill>
        <p:spPr>
          <a:xfrm>
            <a:off x="6491638" y="1369440"/>
            <a:ext cx="4515800" cy="5557909"/>
          </a:xfrm>
          <a:prstGeom prst="rect">
            <a:avLst/>
          </a:prstGeom>
        </p:spPr>
      </p:pic>
    </p:spTree>
    <p:extLst>
      <p:ext uri="{BB962C8B-B14F-4D97-AF65-F5344CB8AC3E}">
        <p14:creationId xmlns:p14="http://schemas.microsoft.com/office/powerpoint/2010/main" val="390183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D98F-88EA-4DD2-2F58-3F9A695DF8EF}"/>
              </a:ext>
            </a:extLst>
          </p:cNvPr>
          <p:cNvSpPr>
            <a:spLocks noGrp="1"/>
          </p:cNvSpPr>
          <p:nvPr>
            <p:ph type="title"/>
          </p:nvPr>
        </p:nvSpPr>
        <p:spPr>
          <a:xfrm>
            <a:off x="838200" y="1307929"/>
            <a:ext cx="4601066" cy="5032375"/>
          </a:xfrm>
        </p:spPr>
        <p:txBody>
          <a:bodyPr>
            <a:normAutofit/>
          </a:bodyPr>
          <a:lstStyle/>
          <a:p>
            <a:pPr algn="ctr"/>
            <a:r>
              <a:rPr lang="en-US" sz="13800" baseline="30000" dirty="0"/>
              <a:t>11 herbs and spices</a:t>
            </a:r>
          </a:p>
        </p:txBody>
      </p:sp>
      <p:pic>
        <p:nvPicPr>
          <p:cNvPr id="3074" name="Picture 2" descr="New KFC logo: It's all about The Colonel">
            <a:extLst>
              <a:ext uri="{FF2B5EF4-FFF2-40B4-BE49-F238E27FC236}">
                <a16:creationId xmlns:a16="http://schemas.microsoft.com/office/drawing/2014/main" id="{639B83CA-5324-BABD-65AB-2BA1C6AEB6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4511" y="1144588"/>
            <a:ext cx="4099289"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451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1B53-1145-4B24-8840-D736600601FF}"/>
              </a:ext>
            </a:extLst>
          </p:cNvPr>
          <p:cNvSpPr>
            <a:spLocks noGrp="1"/>
          </p:cNvSpPr>
          <p:nvPr>
            <p:ph type="title"/>
          </p:nvPr>
        </p:nvSpPr>
        <p:spPr>
          <a:xfrm>
            <a:off x="7347850" y="1823765"/>
            <a:ext cx="4508311" cy="3778641"/>
          </a:xfrm>
        </p:spPr>
        <p:txBody>
          <a:bodyPr vert="horz" lIns="91440" tIns="45720" rIns="91440" bIns="45720" rtlCol="0" anchor="b">
            <a:noAutofit/>
          </a:bodyPr>
          <a:lstStyle/>
          <a:p>
            <a:pPr algn="ctr"/>
            <a:br>
              <a:rPr lang="en-US" sz="5400" b="1" dirty="0"/>
            </a:br>
            <a:br>
              <a:rPr lang="en-US" dirty="0"/>
            </a:br>
            <a:r>
              <a:rPr lang="en-US" sz="5400" dirty="0"/>
              <a:t>Discovering </a:t>
            </a:r>
            <a:br>
              <a:rPr lang="en-US" sz="5400" dirty="0"/>
            </a:br>
            <a:r>
              <a:rPr lang="en-US" sz="5400" dirty="0"/>
              <a:t>Arthur Flake’s </a:t>
            </a:r>
            <a:br>
              <a:rPr lang="en-US" sz="5400" dirty="0"/>
            </a:br>
            <a:r>
              <a:rPr lang="en-US" sz="5400" dirty="0"/>
              <a:t>5-Step Formula</a:t>
            </a:r>
            <a:br>
              <a:rPr lang="en-US" sz="5400" dirty="0"/>
            </a:br>
            <a:r>
              <a:rPr lang="en-US" sz="5400" dirty="0"/>
              <a:t> for </a:t>
            </a:r>
            <a:br>
              <a:rPr lang="en-US" sz="5400" dirty="0"/>
            </a:br>
            <a:r>
              <a:rPr lang="en-US" sz="5400" dirty="0"/>
              <a:t>Growing the Sunday School</a:t>
            </a:r>
            <a:endParaRPr lang="en-US" dirty="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erson in a suit&#10;&#10;Description automatically generated with medium confidence">
            <a:extLst>
              <a:ext uri="{FF2B5EF4-FFF2-40B4-BE49-F238E27FC236}">
                <a16:creationId xmlns:a16="http://schemas.microsoft.com/office/drawing/2014/main" id="{27C92899-8BB3-44D8-B411-428A6088658B}"/>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73257917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sky, outdoor, road&#10;&#10;Description automatically generated">
            <a:extLst>
              <a:ext uri="{FF2B5EF4-FFF2-40B4-BE49-F238E27FC236}">
                <a16:creationId xmlns:a16="http://schemas.microsoft.com/office/drawing/2014/main" id="{541EF342-F80A-4465-9DFB-2CB984D56A0B}"/>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677BDAD-BFB1-42BE-8447-9664695026D1}"/>
              </a:ext>
            </a:extLst>
          </p:cNvPr>
          <p:cNvSpPr>
            <a:spLocks noGrp="1"/>
          </p:cNvSpPr>
          <p:nvPr>
            <p:ph type="title"/>
          </p:nvPr>
        </p:nvSpPr>
        <p:spPr>
          <a:xfrm>
            <a:off x="-1773554" y="1164823"/>
            <a:ext cx="7985759" cy="868823"/>
          </a:xfrm>
        </p:spPr>
        <p:txBody>
          <a:bodyPr vert="horz" lIns="91440" tIns="45720" rIns="91440" bIns="45720" rtlCol="0" anchor="b">
            <a:noAutofit/>
          </a:bodyPr>
          <a:lstStyle/>
          <a:p>
            <a:pPr algn="ctr"/>
            <a:r>
              <a:rPr lang="en-US" sz="6000" dirty="0">
                <a:solidFill>
                  <a:schemeClr val="bg1"/>
                </a:solidFill>
              </a:rPr>
              <a:t>FBC </a:t>
            </a:r>
            <a:br>
              <a:rPr lang="en-US" sz="6000" dirty="0">
                <a:solidFill>
                  <a:schemeClr val="bg1"/>
                </a:solidFill>
              </a:rPr>
            </a:br>
            <a:r>
              <a:rPr lang="en-US" sz="6000" dirty="0">
                <a:solidFill>
                  <a:schemeClr val="bg1"/>
                </a:solidFill>
              </a:rPr>
              <a:t>Winona, MS</a:t>
            </a:r>
          </a:p>
        </p:txBody>
      </p:sp>
    </p:spTree>
    <p:extLst>
      <p:ext uri="{BB962C8B-B14F-4D97-AF65-F5344CB8AC3E}">
        <p14:creationId xmlns:p14="http://schemas.microsoft.com/office/powerpoint/2010/main" val="316281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B3D70-F24C-4B29-BF44-F2AC16B8CCED}"/>
              </a:ext>
            </a:extLst>
          </p:cNvPr>
          <p:cNvSpPr>
            <a:spLocks noGrp="1"/>
          </p:cNvSpPr>
          <p:nvPr>
            <p:ph type="title"/>
          </p:nvPr>
        </p:nvSpPr>
        <p:spPr>
          <a:xfrm>
            <a:off x="5080216" y="717614"/>
            <a:ext cx="6864134" cy="3616261"/>
          </a:xfrm>
        </p:spPr>
        <p:txBody>
          <a:bodyPr anchor="b">
            <a:normAutofit/>
          </a:bodyPr>
          <a:lstStyle/>
          <a:p>
            <a:r>
              <a:rPr lang="en-US" dirty="0"/>
              <a:t>One of Flake’s 3 businesses - a carriage repair shop</a:t>
            </a:r>
          </a:p>
        </p:txBody>
      </p:sp>
      <p:pic>
        <p:nvPicPr>
          <p:cNvPr id="5" name="Content Placeholder 4" descr="A picture containing sky, stone&#10;&#10;Description automatically generated">
            <a:extLst>
              <a:ext uri="{FF2B5EF4-FFF2-40B4-BE49-F238E27FC236}">
                <a16:creationId xmlns:a16="http://schemas.microsoft.com/office/drawing/2014/main" id="{852948FB-45EE-48B8-BE10-1E75A8B39D7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1176337" y="1176337"/>
            <a:ext cx="6858000" cy="4505325"/>
          </a:xfrm>
          <a:prstGeom prst="rect">
            <a:avLst/>
          </a:prstGeom>
        </p:spPr>
      </p:pic>
    </p:spTree>
    <p:extLst>
      <p:ext uri="{BB962C8B-B14F-4D97-AF65-F5344CB8AC3E}">
        <p14:creationId xmlns:p14="http://schemas.microsoft.com/office/powerpoint/2010/main" val="1987715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ree in front of a building&#10;&#10;Description automatically generated with low confidence">
            <a:extLst>
              <a:ext uri="{FF2B5EF4-FFF2-40B4-BE49-F238E27FC236}">
                <a16:creationId xmlns:a16="http://schemas.microsoft.com/office/drawing/2014/main" id="{8E99FE13-A490-499A-9034-91C01DB8C727}"/>
              </a:ext>
            </a:extLst>
          </p:cNvPr>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54B6188-9C37-4721-9156-10BF1B012EC5}"/>
              </a:ext>
            </a:extLst>
          </p:cNvPr>
          <p:cNvSpPr>
            <a:spLocks noGrp="1"/>
          </p:cNvSpPr>
          <p:nvPr>
            <p:ph type="title"/>
          </p:nvPr>
        </p:nvSpPr>
        <p:spPr>
          <a:xfrm>
            <a:off x="2836546" y="-66676"/>
            <a:ext cx="8288654" cy="1152525"/>
          </a:xfrm>
        </p:spPr>
        <p:txBody>
          <a:bodyPr vert="horz" lIns="91440" tIns="45720" rIns="91440" bIns="45720" rtlCol="0" anchor="b">
            <a:normAutofit/>
          </a:bodyPr>
          <a:lstStyle/>
          <a:p>
            <a:pPr algn="ctr"/>
            <a:r>
              <a:rPr lang="en-US" sz="3200" b="1" dirty="0">
                <a:solidFill>
                  <a:schemeClr val="bg1"/>
                </a:solidFill>
                <a:highlight>
                  <a:srgbClr val="000000"/>
                </a:highlight>
              </a:rPr>
              <a:t>A second business owned by Flake…a clothing store once stood where the vacant lot is now</a:t>
            </a:r>
          </a:p>
        </p:txBody>
      </p:sp>
    </p:spTree>
    <p:extLst>
      <p:ext uri="{BB962C8B-B14F-4D97-AF65-F5344CB8AC3E}">
        <p14:creationId xmlns:p14="http://schemas.microsoft.com/office/powerpoint/2010/main" val="3902087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557</Words>
  <Application>Microsoft Macintosh PowerPoint</Application>
  <PresentationFormat>Widescreen</PresentationFormat>
  <Paragraphs>55</Paragraphs>
  <Slides>36</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Arial Black</vt:lpstr>
      <vt:lpstr>Calibri</vt:lpstr>
      <vt:lpstr>Calibri Light</vt:lpstr>
      <vt:lpstr>Helvetica Light</vt:lpstr>
      <vt:lpstr>Office Theme</vt:lpstr>
      <vt:lpstr>1_Office Theme</vt:lpstr>
      <vt:lpstr>2_Office Theme</vt:lpstr>
      <vt:lpstr>PowerPoint Presentation</vt:lpstr>
      <vt:lpstr>Relativity Albert Einstein, 1905</vt:lpstr>
      <vt:lpstr>H20</vt:lpstr>
      <vt:lpstr>a2 + b2 = c2</vt:lpstr>
      <vt:lpstr>11 herbs and spices</vt:lpstr>
      <vt:lpstr>  Discovering  Arthur Flake’s  5-Step Formula  for  Growing the Sunday School</vt:lpstr>
      <vt:lpstr>FBC  Winona, MS</vt:lpstr>
      <vt:lpstr>One of Flake’s 3 businesses - a carriage repair shop</vt:lpstr>
      <vt:lpstr>A second business owned by Flake…a clothing store once stood where the vacant lot is now</vt:lpstr>
      <vt:lpstr>PowerPoint Presentation</vt:lpstr>
      <vt:lpstr>Flake’s home in Winona, MS</vt:lpstr>
      <vt:lpstr>Buried with his wife’s family in Baldwyn, MS</vt:lpstr>
      <vt:lpstr>  Flake’s Formula  5 steps for growing the Sunday School</vt:lpstr>
      <vt:lpstr>Step 1: Know your Possibilities</vt:lpstr>
      <vt:lpstr>Step 2: Enlarge the Organization</vt:lpstr>
      <vt:lpstr>Remember the lesson at 2 Kings 4:1-7</vt:lpstr>
      <vt:lpstr>PowerPoint Presentation</vt:lpstr>
      <vt:lpstr>Step 3: Enlist and train workers</vt:lpstr>
      <vt:lpstr>PowerPoint Presentation</vt:lpstr>
      <vt:lpstr>PowerPoint Presentation</vt:lpstr>
      <vt:lpstr>PowerPoint Presentation</vt:lpstr>
      <vt:lpstr>Step 4:   Provide  space</vt:lpstr>
      <vt:lpstr>On Campus</vt:lpstr>
      <vt:lpstr>PowerPoint Presentation</vt:lpstr>
      <vt:lpstr>Additional second hour for group ministry?</vt:lpstr>
      <vt:lpstr>Off Campus</vt:lpstr>
      <vt:lpstr>Weekday or weeknight off campus</vt:lpstr>
      <vt:lpstr>Local businesses</vt:lpstr>
      <vt:lpstr>Online groups</vt:lpstr>
      <vt:lpstr>Step 5:  Go after the people</vt:lpstr>
      <vt:lpstr>PowerPoint Presentation</vt:lpstr>
      <vt:lpstr>Released in 2020 on Flake’s 100th anniversary of becoming the SBC’s first Sunday School Superintendent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Braddy Jr</dc:creator>
  <cp:lastModifiedBy>Ishmael LaBiosa</cp:lastModifiedBy>
  <cp:revision>4</cp:revision>
  <dcterms:created xsi:type="dcterms:W3CDTF">2023-05-10T19:25:21Z</dcterms:created>
  <dcterms:modified xsi:type="dcterms:W3CDTF">2023-06-05T19:37:10Z</dcterms:modified>
</cp:coreProperties>
</file>