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9"/>
  </p:notesMasterIdLst>
  <p:sldIdLst>
    <p:sldId id="256" r:id="rId2"/>
    <p:sldId id="257" r:id="rId3"/>
    <p:sldId id="258" r:id="rId4"/>
    <p:sldId id="259" r:id="rId5"/>
    <p:sldId id="260" r:id="rId6"/>
    <p:sldId id="261" r:id="rId7"/>
    <p:sldId id="263" r:id="rId8"/>
    <p:sldId id="265" r:id="rId9"/>
    <p:sldId id="266" r:id="rId10"/>
    <p:sldId id="262" r:id="rId11"/>
    <p:sldId id="282" r:id="rId12"/>
    <p:sldId id="283"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85F1BB-85A0-441E-A322-B03FE677643B}" v="10" dt="2024-02-13T23:55:18.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64" d="100"/>
          <a:sy n="64" d="100"/>
        </p:scale>
        <p:origin x="712"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608B9-5F84-4009-BDF9-C5B60E7D5A39}"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71C2F-8892-42D3-AFA0-4029087357A7}" type="slidenum">
              <a:rPr lang="en-US" smtClean="0"/>
              <a:t>‹#›</a:t>
            </a:fld>
            <a:endParaRPr lang="en-US"/>
          </a:p>
        </p:txBody>
      </p:sp>
    </p:spTree>
    <p:extLst>
      <p:ext uri="{BB962C8B-B14F-4D97-AF65-F5344CB8AC3E}">
        <p14:creationId xmlns:p14="http://schemas.microsoft.com/office/powerpoint/2010/main" val="173460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371C2F-8892-42D3-AFA0-4029087357A7}" type="slidenum">
              <a:rPr lang="en-US" smtClean="0"/>
              <a:t>1</a:t>
            </a:fld>
            <a:endParaRPr lang="en-US"/>
          </a:p>
        </p:txBody>
      </p:sp>
    </p:spTree>
    <p:extLst>
      <p:ext uri="{BB962C8B-B14F-4D97-AF65-F5344CB8AC3E}">
        <p14:creationId xmlns:p14="http://schemas.microsoft.com/office/powerpoint/2010/main" val="22931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654F5C-51E2-432D-A9EF-C8359C7B9022}" type="datetimeFigureOut">
              <a:rPr lang="en-US" smtClean="0"/>
              <a:t>3/14/2024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95085252-17F1-4B27-A10B-E49EA1A73B8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834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54F5C-51E2-432D-A9EF-C8359C7B9022}"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85252-17F1-4B27-A10B-E49EA1A73B8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425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54F5C-51E2-432D-A9EF-C8359C7B9022}"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85252-17F1-4B27-A10B-E49EA1A73B8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922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54F5C-51E2-432D-A9EF-C8359C7B9022}"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85252-17F1-4B27-A10B-E49EA1A73B8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765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654F5C-51E2-432D-A9EF-C8359C7B9022}"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85252-17F1-4B27-A10B-E49EA1A73B8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357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654F5C-51E2-432D-A9EF-C8359C7B9022}"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85252-17F1-4B27-A10B-E49EA1A73B8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994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654F5C-51E2-432D-A9EF-C8359C7B9022}"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85252-17F1-4B27-A10B-E49EA1A73B8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433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654F5C-51E2-432D-A9EF-C8359C7B9022}"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85252-17F1-4B27-A10B-E49EA1A73B8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826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54F5C-51E2-432D-A9EF-C8359C7B9022}"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85252-17F1-4B27-A10B-E49EA1A73B8C}" type="slidenum">
              <a:rPr lang="en-US" smtClean="0"/>
              <a:t>‹#›</a:t>
            </a:fld>
            <a:endParaRPr lang="en-US"/>
          </a:p>
        </p:txBody>
      </p:sp>
    </p:spTree>
    <p:extLst>
      <p:ext uri="{BB962C8B-B14F-4D97-AF65-F5344CB8AC3E}">
        <p14:creationId xmlns:p14="http://schemas.microsoft.com/office/powerpoint/2010/main" val="302718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654F5C-51E2-432D-A9EF-C8359C7B9022}"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85252-17F1-4B27-A10B-E49EA1A73B8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771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B654F5C-51E2-432D-A9EF-C8359C7B9022}" type="datetimeFigureOut">
              <a:rPr lang="en-US" smtClean="0"/>
              <a:t>3/14/2024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95085252-17F1-4B27-A10B-E49EA1A73B8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964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B654F5C-51E2-432D-A9EF-C8359C7B9022}" type="datetimeFigureOut">
              <a:rPr lang="en-US" smtClean="0"/>
              <a:t>3/14/2024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5085252-17F1-4B27-A10B-E49EA1A73B8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4845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dhs.gov/sites/default/files/publications/Developing_EOPs_for_Houses_of_Worship_FINAL.PDF" TargetMode="External"/><Relationship Id="rId2" Type="http://schemas.openxmlformats.org/officeDocument/2006/relationships/hyperlink" Target="https://www.fema.gov/node/guide-developing-high-quality-emergency-operations-plans-houses-worship" TargetMode="External"/><Relationship Id="rId1" Type="http://schemas.openxmlformats.org/officeDocument/2006/relationships/slideLayout" Target="../slideLayouts/slideLayout2.xml"/><Relationship Id="rId6" Type="http://schemas.openxmlformats.org/officeDocument/2006/relationships/hyperlink" Target="https://www.activescreening.com/faith/" TargetMode="External"/><Relationship Id="rId5" Type="http://schemas.openxmlformats.org/officeDocument/2006/relationships/hyperlink" Target="https://www.lifeway.com/en/shop/services/church-administration/background-checks" TargetMode="External"/><Relationship Id="rId4" Type="http://schemas.openxmlformats.org/officeDocument/2006/relationships/hyperlink" Target="https://alertfind.com/church-emergency-preparedness-resour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34299A-A659-59A6-94D1-BB2922D86FCA}"/>
              </a:ext>
            </a:extLst>
          </p:cNvPr>
          <p:cNvSpPr>
            <a:spLocks noGrp="1"/>
          </p:cNvSpPr>
          <p:nvPr>
            <p:ph type="title"/>
          </p:nvPr>
        </p:nvSpPr>
        <p:spPr>
          <a:xfrm>
            <a:off x="1451579" y="192947"/>
            <a:ext cx="9603275" cy="1216403"/>
          </a:xfrm>
        </p:spPr>
        <p:txBody>
          <a:bodyPr>
            <a:noAutofit/>
          </a:bodyPr>
          <a:lstStyle/>
          <a:p>
            <a:pPr algn="ctr"/>
            <a:r>
              <a:rPr lang="en-US" sz="4000" b="1" u="sng" dirty="0">
                <a:latin typeface="Arial" panose="020B0604020202020204" pitchFamily="34" charset="0"/>
                <a:cs typeface="Arial" panose="020B0604020202020204" pitchFamily="34" charset="0"/>
              </a:rPr>
              <a:t>Children’s Ministry: Safe and Secure</a:t>
            </a:r>
            <a:r>
              <a:rPr lang="en-US" sz="4000" dirty="0">
                <a:latin typeface="Arial" panose="020B0604020202020204" pitchFamily="34" charset="0"/>
                <a:cs typeface="Arial" panose="020B0604020202020204" pitchFamily="34" charset="0"/>
              </a:rPr>
              <a:t>!</a:t>
            </a:r>
          </a:p>
        </p:txBody>
      </p:sp>
      <p:sp>
        <p:nvSpPr>
          <p:cNvPr id="7" name="Content Placeholder 6">
            <a:extLst>
              <a:ext uri="{FF2B5EF4-FFF2-40B4-BE49-F238E27FC236}">
                <a16:creationId xmlns:a16="http://schemas.microsoft.com/office/drawing/2014/main" id="{202D0A4C-5F32-292B-0144-35846609E94C}"/>
              </a:ext>
            </a:extLst>
          </p:cNvPr>
          <p:cNvSpPr>
            <a:spLocks noGrp="1"/>
          </p:cNvSpPr>
          <p:nvPr>
            <p:ph idx="1"/>
          </p:nvPr>
        </p:nvSpPr>
        <p:spPr>
          <a:xfrm>
            <a:off x="838200" y="1690688"/>
            <a:ext cx="10515600" cy="4486275"/>
          </a:xfrm>
        </p:spPr>
        <p:txBody>
          <a:bodyPr>
            <a:normAutofit/>
          </a:bodyPr>
          <a:lstStyle/>
          <a:p>
            <a:pPr marL="0" indent="0" algn="ctr">
              <a:buNone/>
            </a:pPr>
            <a:r>
              <a:rPr lang="en-US" sz="4000" b="1" u="sng" dirty="0">
                <a:latin typeface="Arial" panose="020B0604020202020204" pitchFamily="34" charset="0"/>
                <a:cs typeface="Arial" panose="020B0604020202020204" pitchFamily="34" charset="0"/>
              </a:rPr>
              <a:t>Purpose</a:t>
            </a:r>
            <a:r>
              <a:rPr lang="en-US" sz="3200" b="1"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Outline the measures to be taken to reduce risks and provide a safe and secure environment for all Church members and visitors. </a:t>
            </a: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Most vulnerable are our children, senior citizens and disabled. </a:t>
            </a:r>
          </a:p>
        </p:txBody>
      </p:sp>
    </p:spTree>
    <p:extLst>
      <p:ext uri="{BB962C8B-B14F-4D97-AF65-F5344CB8AC3E}">
        <p14:creationId xmlns:p14="http://schemas.microsoft.com/office/powerpoint/2010/main" val="22519111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F010-9E0F-CCF7-A5C3-44C19596D5CC}"/>
              </a:ext>
            </a:extLst>
          </p:cNvPr>
          <p:cNvSpPr>
            <a:spLocks noGrp="1"/>
          </p:cNvSpPr>
          <p:nvPr>
            <p:ph type="title"/>
          </p:nvPr>
        </p:nvSpPr>
        <p:spPr>
          <a:xfrm>
            <a:off x="1451579" y="310393"/>
            <a:ext cx="9603275" cy="922789"/>
          </a:xfrm>
        </p:spPr>
        <p:txBody>
          <a:bodyPr>
            <a:normAutofit/>
          </a:bodyPr>
          <a:lstStyle/>
          <a:p>
            <a:pPr algn="ctr"/>
            <a:r>
              <a:rPr lang="en-US" sz="4000" b="1" u="sng" dirty="0">
                <a:latin typeface="Arial" panose="020B0604020202020204" pitchFamily="34" charset="0"/>
                <a:cs typeface="Arial" panose="020B0604020202020204" pitchFamily="34" charset="0"/>
              </a:rPr>
              <a:t>Classrooms</a:t>
            </a:r>
          </a:p>
        </p:txBody>
      </p:sp>
      <p:sp>
        <p:nvSpPr>
          <p:cNvPr id="3" name="Content Placeholder 2">
            <a:extLst>
              <a:ext uri="{FF2B5EF4-FFF2-40B4-BE49-F238E27FC236}">
                <a16:creationId xmlns:a16="http://schemas.microsoft.com/office/drawing/2014/main" id="{ADF37C2C-2583-3C76-2308-2068FEE3FC66}"/>
              </a:ext>
            </a:extLst>
          </p:cNvPr>
          <p:cNvSpPr>
            <a:spLocks noGrp="1"/>
          </p:cNvSpPr>
          <p:nvPr>
            <p:ph idx="1"/>
          </p:nvPr>
        </p:nvSpPr>
        <p:spPr>
          <a:xfrm>
            <a:off x="838200" y="1690688"/>
            <a:ext cx="10515600" cy="4735279"/>
          </a:xfrm>
        </p:spPr>
        <p:txBody>
          <a:bodyPr>
            <a:normAutofit/>
          </a:bodyPr>
          <a:lstStyle/>
          <a:p>
            <a:pPr marL="0" indent="0" algn="ctr">
              <a:buNone/>
            </a:pPr>
            <a:endParaRPr lang="en-US" sz="12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Each classroom – Copy of EOP. Review quarterly at a minimum.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Door hinges – inside or outside of the room. Indicates which way the door opens.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Hydraulic hinges – consider brackets or braces for arm to prevent intrusion.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Harden the classroom – door stops, braces, furniture, etc.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Windows – curtains or shades possibly made with heavy material to prevent visibility from outside the building or glass entering the area if the window is broken. (Injuries,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a:t>
            </a:r>
          </a:p>
          <a:p>
            <a:pP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lvl="2">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lvl="2">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553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red object on a wood surface&#10;&#10;Description automatically generated">
            <a:extLst>
              <a:ext uri="{FF2B5EF4-FFF2-40B4-BE49-F238E27FC236}">
                <a16:creationId xmlns:a16="http://schemas.microsoft.com/office/drawing/2014/main" id="{78CF2D4D-BA70-42EF-3C4E-BA22D0AD3FA9}"/>
              </a:ext>
            </a:extLst>
          </p:cNvPr>
          <p:cNvPicPr>
            <a:picLocks noChangeAspect="1"/>
          </p:cNvPicPr>
          <p:nvPr/>
        </p:nvPicPr>
        <p:blipFill rotWithShape="1">
          <a:blip r:embed="rId2">
            <a:extLst>
              <a:ext uri="{28A0092B-C50C-407E-A947-70E740481C1C}">
                <a14:useLocalDpi xmlns:a14="http://schemas.microsoft.com/office/drawing/2010/main" val="0"/>
              </a:ext>
            </a:extLst>
          </a:blip>
          <a:srcRect r="1" b="1"/>
          <a:stretch/>
        </p:blipFill>
        <p:spPr>
          <a:xfrm>
            <a:off x="99102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5" name="Picture 4" descr="A pair of black and silver door stoppers&#10;&#10;Description automatically generated">
            <a:extLst>
              <a:ext uri="{FF2B5EF4-FFF2-40B4-BE49-F238E27FC236}">
                <a16:creationId xmlns:a16="http://schemas.microsoft.com/office/drawing/2014/main" id="{7FEFE256-6E05-BC02-889D-354E3604EB71}"/>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625686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Tree>
    <p:extLst>
      <p:ext uri="{BB962C8B-B14F-4D97-AF65-F5344CB8AC3E}">
        <p14:creationId xmlns:p14="http://schemas.microsoft.com/office/powerpoint/2010/main" val="138054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machine&#10;&#10;Description automatically generated">
            <a:extLst>
              <a:ext uri="{FF2B5EF4-FFF2-40B4-BE49-F238E27FC236}">
                <a16:creationId xmlns:a16="http://schemas.microsoft.com/office/drawing/2014/main" id="{624BFE28-CA12-1B53-0F88-9B84C7B15324}"/>
              </a:ext>
            </a:extLst>
          </p:cNvPr>
          <p:cNvPicPr>
            <a:picLocks noChangeAspect="1"/>
          </p:cNvPicPr>
          <p:nvPr/>
        </p:nvPicPr>
        <p:blipFill rotWithShape="1">
          <a:blip r:embed="rId2">
            <a:extLst>
              <a:ext uri="{28A0092B-C50C-407E-A947-70E740481C1C}">
                <a14:useLocalDpi xmlns:a14="http://schemas.microsoft.com/office/drawing/2010/main" val="0"/>
              </a:ext>
            </a:extLst>
          </a:blip>
          <a:srcRect l="19045" r="38775"/>
          <a:stretch/>
        </p:blipFill>
        <p:spPr>
          <a:xfrm rot="5400000">
            <a:off x="3310466" y="-1523939"/>
            <a:ext cx="5571067" cy="9905878"/>
          </a:xfrm>
          <a:prstGeom prst="rect">
            <a:avLst/>
          </a:prstGeom>
        </p:spPr>
      </p:pic>
    </p:spTree>
    <p:extLst>
      <p:ext uri="{BB962C8B-B14F-4D97-AF65-F5344CB8AC3E}">
        <p14:creationId xmlns:p14="http://schemas.microsoft.com/office/powerpoint/2010/main" val="176592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429C-6D44-60F2-F425-877B9AC1E0D7}"/>
              </a:ext>
            </a:extLst>
          </p:cNvPr>
          <p:cNvSpPr>
            <a:spLocks noGrp="1"/>
          </p:cNvSpPr>
          <p:nvPr>
            <p:ph type="title"/>
          </p:nvPr>
        </p:nvSpPr>
        <p:spPr>
          <a:xfrm>
            <a:off x="871057" y="390292"/>
            <a:ext cx="10515600" cy="1325563"/>
          </a:xfrm>
        </p:spPr>
        <p:txBody>
          <a:bodyPr/>
          <a:lstStyle/>
          <a:p>
            <a:pPr algn="ctr"/>
            <a:r>
              <a:rPr lang="en-US" b="1" u="sng" dirty="0">
                <a:latin typeface="Arial" panose="020B0604020202020204" pitchFamily="34" charset="0"/>
                <a:cs typeface="Arial" panose="020B0604020202020204" pitchFamily="34" charset="0"/>
              </a:rPr>
              <a:t>Fire Drills/Evacuation Drills</a:t>
            </a:r>
          </a:p>
        </p:txBody>
      </p:sp>
      <p:sp>
        <p:nvSpPr>
          <p:cNvPr id="3" name="Content Placeholder 2">
            <a:extLst>
              <a:ext uri="{FF2B5EF4-FFF2-40B4-BE49-F238E27FC236}">
                <a16:creationId xmlns:a16="http://schemas.microsoft.com/office/drawing/2014/main" id="{70D43163-5713-9B48-6C88-40796D8D0638}"/>
              </a:ext>
            </a:extLst>
          </p:cNvPr>
          <p:cNvSpPr>
            <a:spLocks noGrp="1"/>
          </p:cNvSpPr>
          <p:nvPr>
            <p:ph idx="1"/>
          </p:nvPr>
        </p:nvSpPr>
        <p:spPr>
          <a:xfrm>
            <a:off x="1451579" y="1937858"/>
            <a:ext cx="9603275" cy="4009936"/>
          </a:xfrm>
        </p:spPr>
        <p:txBody>
          <a:bodyPr>
            <a:normAutofit fontScale="77500" lnSpcReduction="20000"/>
          </a:bodyPr>
          <a:lstStyle/>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Fire drills/evacuation drills are a critical part of being prepared in the event of an emergency.</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Conduct fire drills/evacuation drills quarterly to ensure new teachers, volunteers and children know the evacuation routes. </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Identify the main and alternate evacuation routes and alternate between them every other drill.   </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Identify the rally point as far away from the facility as possible. This will allow for emergency equipment to access the building while maintaining the safety of the children.</a:t>
            </a:r>
          </a:p>
          <a:p>
            <a:pPr marL="457200" lvl="1" indent="0">
              <a:buNone/>
            </a:pPr>
            <a:endParaRPr lang="en-US" sz="2800"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23207705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1BD8-4CE6-72AC-6364-893D8BE543FF}"/>
              </a:ext>
            </a:extLst>
          </p:cNvPr>
          <p:cNvSpPr>
            <a:spLocks noGrp="1"/>
          </p:cNvSpPr>
          <p:nvPr>
            <p:ph type="title"/>
          </p:nvPr>
        </p:nvSpPr>
        <p:spPr/>
        <p:txBody>
          <a:bodyPr/>
          <a:lstStyle/>
          <a:p>
            <a:pPr algn="ctr"/>
            <a:r>
              <a:rPr lang="en-US" b="1" u="sng" dirty="0">
                <a:latin typeface="Arial" panose="020B0604020202020204" pitchFamily="34" charset="0"/>
                <a:cs typeface="Arial" panose="020B0604020202020204" pitchFamily="34" charset="0"/>
              </a:rPr>
              <a:t>Fire Drills/Evacuation Drills Cont.</a:t>
            </a:r>
          </a:p>
        </p:txBody>
      </p:sp>
      <p:sp>
        <p:nvSpPr>
          <p:cNvPr id="3" name="Content Placeholder 2">
            <a:extLst>
              <a:ext uri="{FF2B5EF4-FFF2-40B4-BE49-F238E27FC236}">
                <a16:creationId xmlns:a16="http://schemas.microsoft.com/office/drawing/2014/main" id="{86441678-75F2-DE2F-747D-E69B481A4FA4}"/>
              </a:ext>
            </a:extLst>
          </p:cNvPr>
          <p:cNvSpPr>
            <a:spLocks noGrp="1"/>
          </p:cNvSpPr>
          <p:nvPr>
            <p:ph idx="1"/>
          </p:nvPr>
        </p:nvSpPr>
        <p:spPr>
          <a:xfrm>
            <a:off x="1451579" y="1921079"/>
            <a:ext cx="9603275" cy="4051881"/>
          </a:xfrm>
        </p:spPr>
        <p:txBody>
          <a:bodyPr>
            <a:normAutofit fontScale="85000" lnSpcReduction="20000"/>
          </a:bodyPr>
          <a:lstStyle/>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Use a rope or something similar for each child to hold onto while evacuating. That will assist greatly in keeping the children together while exiting the building. </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All windows and doors should be closed with the lights off. This will assist the safety team and emergency personnel in determining if a room has been cleared. It will also help prevent in the spreading of the fire. </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Teachers should maintain a copy of the roll containing the children’s names and take it with them when leaving the building. </a:t>
            </a:r>
          </a:p>
          <a:p>
            <a:pPr marL="0" indent="0">
              <a:buNone/>
            </a:pPr>
            <a:endParaRPr lang="en-US" dirty="0"/>
          </a:p>
        </p:txBody>
      </p:sp>
    </p:spTree>
    <p:extLst>
      <p:ext uri="{BB962C8B-B14F-4D97-AF65-F5344CB8AC3E}">
        <p14:creationId xmlns:p14="http://schemas.microsoft.com/office/powerpoint/2010/main" val="10303103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68761-C48B-75BF-D19E-34D30924AC95}"/>
              </a:ext>
            </a:extLst>
          </p:cNvPr>
          <p:cNvSpPr>
            <a:spLocks noGrp="1"/>
          </p:cNvSpPr>
          <p:nvPr>
            <p:ph type="title"/>
          </p:nvPr>
        </p:nvSpPr>
        <p:spPr/>
        <p:txBody>
          <a:bodyPr/>
          <a:lstStyle/>
          <a:p>
            <a:pPr algn="ctr"/>
            <a:r>
              <a:rPr lang="en-US" b="1" u="sng" dirty="0">
                <a:latin typeface="Arial" panose="020B0604020202020204" pitchFamily="34" charset="0"/>
                <a:cs typeface="Arial" panose="020B0604020202020204" pitchFamily="34" charset="0"/>
              </a:rPr>
              <a:t>Fire Drills/Evacuation Drills Cont</a:t>
            </a:r>
            <a:r>
              <a:rPr lang="en-US" u="sng"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30CE9964-C878-3FCB-DB18-513D482F1DBF}"/>
              </a:ext>
            </a:extLst>
          </p:cNvPr>
          <p:cNvSpPr>
            <a:spLocks noGrp="1"/>
          </p:cNvSpPr>
          <p:nvPr>
            <p:ph idx="1"/>
          </p:nvPr>
        </p:nvSpPr>
        <p:spPr>
          <a:xfrm>
            <a:off x="1451579" y="1929468"/>
            <a:ext cx="9603275" cy="4124013"/>
          </a:xfrm>
        </p:spPr>
        <p:txBody>
          <a:bodyPr>
            <a:normAutofit fontScale="85000" lnSpcReduction="20000"/>
          </a:bodyPr>
          <a:lstStyle/>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Once at the rally point, teachers should take roll to ensure all children are present and accounted for. (</a:t>
            </a:r>
            <a:r>
              <a:rPr lang="en-US" sz="2800" b="1" u="sng" dirty="0">
                <a:latin typeface="Arial" panose="020B0604020202020204" pitchFamily="34" charset="0"/>
                <a:cs typeface="Arial" panose="020B0604020202020204" pitchFamily="34" charset="0"/>
              </a:rPr>
              <a:t>Example</a:t>
            </a:r>
            <a:r>
              <a:rPr lang="en-US" sz="2800" dirty="0">
                <a:latin typeface="Arial" panose="020B0604020202020204" pitchFamily="34" charset="0"/>
                <a:cs typeface="Arial" panose="020B0604020202020204" pitchFamily="34" charset="0"/>
              </a:rPr>
              <a:t>) </a:t>
            </a:r>
            <a:r>
              <a:rPr lang="en-US" sz="2800" u="sng" dirty="0">
                <a:latin typeface="Arial" panose="020B0604020202020204" pitchFamily="34" charset="0"/>
                <a:cs typeface="Arial" panose="020B0604020202020204" pitchFamily="34" charset="0"/>
              </a:rPr>
              <a:t>Green</a:t>
            </a:r>
            <a:r>
              <a:rPr lang="en-US" sz="2800" dirty="0">
                <a:latin typeface="Arial" panose="020B0604020202020204" pitchFamily="34" charset="0"/>
                <a:cs typeface="Arial" panose="020B0604020202020204" pitchFamily="34" charset="0"/>
              </a:rPr>
              <a:t> card - all accounted for, </a:t>
            </a:r>
            <a:r>
              <a:rPr lang="en-US" sz="2800" u="sng" dirty="0">
                <a:latin typeface="Arial" panose="020B0604020202020204" pitchFamily="34" charset="0"/>
                <a:cs typeface="Arial" panose="020B0604020202020204" pitchFamily="34" charset="0"/>
              </a:rPr>
              <a:t>Red</a:t>
            </a:r>
            <a:r>
              <a:rPr lang="en-US" sz="2800" dirty="0">
                <a:latin typeface="Arial" panose="020B0604020202020204" pitchFamily="34" charset="0"/>
                <a:cs typeface="Arial" panose="020B0604020202020204" pitchFamily="34" charset="0"/>
              </a:rPr>
              <a:t> card - a child is missing.</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If parent(s) want to take a child out of line, ask them to assist you in getting them to the rally point. Part of the solution not the problem. </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Once all children have been accounted for, then the children can be released to their parents. </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Having the above protocol in place will greatly assist in ensuring all children have made it out of the building safely. </a:t>
            </a:r>
          </a:p>
          <a:p>
            <a:pPr marL="0" indent="0">
              <a:buNone/>
            </a:pPr>
            <a:endParaRPr lang="en-US" dirty="0"/>
          </a:p>
        </p:txBody>
      </p:sp>
    </p:spTree>
    <p:extLst>
      <p:ext uri="{BB962C8B-B14F-4D97-AF65-F5344CB8AC3E}">
        <p14:creationId xmlns:p14="http://schemas.microsoft.com/office/powerpoint/2010/main" val="21732820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6B3B-4343-F1B8-311B-5C7551D56345}"/>
              </a:ext>
            </a:extLst>
          </p:cNvPr>
          <p:cNvSpPr>
            <a:spLocks noGrp="1"/>
          </p:cNvSpPr>
          <p:nvPr>
            <p:ph type="title"/>
          </p:nvPr>
        </p:nvSpPr>
        <p:spPr>
          <a:xfrm>
            <a:off x="1451579" y="427839"/>
            <a:ext cx="9603275" cy="822121"/>
          </a:xfrm>
        </p:spPr>
        <p:txBody>
          <a:bodyPr>
            <a:normAutofit/>
          </a:bodyPr>
          <a:lstStyle/>
          <a:p>
            <a:pPr algn="ctr"/>
            <a:r>
              <a:rPr lang="en-US" sz="4000" b="1" u="sng" dirty="0">
                <a:latin typeface="Arial" panose="020B0604020202020204" pitchFamily="34" charset="0"/>
                <a:cs typeface="Arial" panose="020B0604020202020204" pitchFamily="34" charset="0"/>
              </a:rPr>
              <a:t>Potential Hazards</a:t>
            </a:r>
          </a:p>
        </p:txBody>
      </p:sp>
      <p:sp>
        <p:nvSpPr>
          <p:cNvPr id="3" name="Content Placeholder 2">
            <a:extLst>
              <a:ext uri="{FF2B5EF4-FFF2-40B4-BE49-F238E27FC236}">
                <a16:creationId xmlns:a16="http://schemas.microsoft.com/office/drawing/2014/main" id="{E5DD6740-DC3B-9B09-AC66-78D1DD651D63}"/>
              </a:ext>
            </a:extLst>
          </p:cNvPr>
          <p:cNvSpPr>
            <a:spLocks noGrp="1"/>
          </p:cNvSpPr>
          <p:nvPr>
            <p:ph idx="1"/>
          </p:nvPr>
        </p:nvSpPr>
        <p:spPr>
          <a:xfrm>
            <a:off x="1451579" y="1887524"/>
            <a:ext cx="9603275" cy="3900880"/>
          </a:xfrm>
        </p:spPr>
        <p:txBody>
          <a:bodyPr/>
          <a:lstStyle/>
          <a:p>
            <a:r>
              <a:rPr lang="en-US" b="1" u="sng" dirty="0">
                <a:latin typeface="Arial" panose="020B0604020202020204" pitchFamily="34" charset="0"/>
                <a:cs typeface="Arial" panose="020B0604020202020204" pitchFamily="34" charset="0"/>
              </a:rPr>
              <a:t>Fires </a:t>
            </a:r>
            <a:r>
              <a:rPr lang="en-US" dirty="0">
                <a:latin typeface="Arial" panose="020B0604020202020204" pitchFamily="34" charset="0"/>
                <a:cs typeface="Arial" panose="020B0604020202020204" pitchFamily="34" charset="0"/>
              </a:rPr>
              <a:t>– Become very familiar with the evacuation routes. (Both Primary and Secondary) Do not use elevators, use stairs. Be prepared to render first aid until more advanced medical assistance arrives. (Follow previous protocol)</a:t>
            </a:r>
          </a:p>
          <a:p>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Severe Weather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Tornados</a:t>
            </a:r>
            <a:r>
              <a:rPr lang="en-US" dirty="0">
                <a:latin typeface="Arial" panose="020B0604020202020204" pitchFamily="34" charset="0"/>
                <a:cs typeface="Arial" panose="020B0604020202020204" pitchFamily="34" charset="0"/>
              </a:rPr>
              <a:t>. If possible, get to the lowest level. Do not use elevators, use stairs. Shut doors and close blinds to prevent flying glass. When arriving at the safe area, find something sturdy to get under to protect your head. Assume a seated position with head down and hands locked over head.</a:t>
            </a:r>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3360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0C69-F9F1-A841-65D9-234675D07E46}"/>
              </a:ext>
            </a:extLst>
          </p:cNvPr>
          <p:cNvSpPr>
            <a:spLocks noGrp="1"/>
          </p:cNvSpPr>
          <p:nvPr>
            <p:ph type="title"/>
          </p:nvPr>
        </p:nvSpPr>
        <p:spPr>
          <a:xfrm>
            <a:off x="1451579" y="209726"/>
            <a:ext cx="9603275" cy="830510"/>
          </a:xfrm>
        </p:spPr>
        <p:txBody>
          <a:bodyPr>
            <a:normAutofit/>
          </a:bodyPr>
          <a:lstStyle/>
          <a:p>
            <a:pPr algn="ctr"/>
            <a:r>
              <a:rPr lang="en-US" sz="4000" b="1" u="sng" dirty="0">
                <a:latin typeface="Arial" panose="020B0604020202020204" pitchFamily="34" charset="0"/>
                <a:cs typeface="Arial" panose="020B0604020202020204" pitchFamily="34" charset="0"/>
              </a:rPr>
              <a:t>Hazards Continued</a:t>
            </a:r>
          </a:p>
        </p:txBody>
      </p:sp>
      <p:sp>
        <p:nvSpPr>
          <p:cNvPr id="3" name="Content Placeholder 2">
            <a:extLst>
              <a:ext uri="{FF2B5EF4-FFF2-40B4-BE49-F238E27FC236}">
                <a16:creationId xmlns:a16="http://schemas.microsoft.com/office/drawing/2014/main" id="{28B4F1BF-CE82-B82B-CD02-AA8E5A9A0A31}"/>
              </a:ext>
            </a:extLst>
          </p:cNvPr>
          <p:cNvSpPr>
            <a:spLocks noGrp="1"/>
          </p:cNvSpPr>
          <p:nvPr>
            <p:ph idx="1"/>
          </p:nvPr>
        </p:nvSpPr>
        <p:spPr>
          <a:xfrm>
            <a:off x="1451579" y="1946246"/>
            <a:ext cx="9603275" cy="3934437"/>
          </a:xfrm>
        </p:spPr>
        <p:txBody>
          <a:bodyPr>
            <a:normAutofit lnSpcReduction="10000"/>
          </a:bodyPr>
          <a:lstStyle/>
          <a:p>
            <a:r>
              <a:rPr lang="en-US" sz="2400" b="1" u="sng" dirty="0">
                <a:latin typeface="Arial" panose="020B0604020202020204" pitchFamily="34" charset="0"/>
                <a:cs typeface="Arial" panose="020B0604020202020204" pitchFamily="34" charset="0"/>
              </a:rPr>
              <a:t>Earthquakes </a:t>
            </a:r>
            <a:r>
              <a:rPr lang="en-US" sz="2400"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Duck, Cover and Hold!</a:t>
            </a:r>
            <a:r>
              <a:rPr lang="en-US" sz="2400" b="1" dirty="0">
                <a:latin typeface="Arial" panose="020B0604020202020204" pitchFamily="34" charset="0"/>
                <a:cs typeface="Arial" panose="020B0604020202020204" pitchFamily="34" charset="0"/>
              </a:rPr>
              <a:t> </a:t>
            </a:r>
            <a:r>
              <a:rPr lang="en-US" sz="2400" b="1" dirty="0">
                <a:effectLst/>
                <a:latin typeface="Arial" panose="020B0604020202020204" pitchFamily="34" charset="0"/>
                <a:ea typeface="Calibri" panose="020F0502020204030204" pitchFamily="34" charset="0"/>
                <a:cs typeface="Arial" panose="020B0604020202020204" pitchFamily="34" charset="0"/>
              </a:rPr>
              <a:t>DUCK</a:t>
            </a:r>
            <a:r>
              <a:rPr lang="en-US" sz="2400" dirty="0">
                <a:effectLst/>
                <a:latin typeface="Arial" panose="020B0604020202020204" pitchFamily="34" charset="0"/>
                <a:ea typeface="Calibri" panose="020F0502020204030204" pitchFamily="34" charset="0"/>
                <a:cs typeface="Arial" panose="020B0604020202020204" pitchFamily="34" charset="0"/>
              </a:rPr>
              <a:t> under a sturdy desk or table. Stay away from windows, bookcases, file cabinets, tall furniture, heavy mirrors, hanging plants, and other heavy objects that could fall. Watch out for falling plaster or ceiling tiles. Stay under </a:t>
            </a:r>
            <a:r>
              <a:rPr lang="en-US" sz="2400" b="1" dirty="0">
                <a:effectLst/>
                <a:latin typeface="Arial" panose="020B0604020202020204" pitchFamily="34" charset="0"/>
                <a:ea typeface="Calibri" panose="020F0502020204030204" pitchFamily="34" charset="0"/>
                <a:cs typeface="Arial" panose="020B0604020202020204" pitchFamily="34" charset="0"/>
              </a:rPr>
              <a:t>COVER</a:t>
            </a:r>
            <a:r>
              <a:rPr lang="en-US" sz="2400" dirty="0">
                <a:effectLst/>
                <a:latin typeface="Arial" panose="020B0604020202020204" pitchFamily="34" charset="0"/>
                <a:ea typeface="Calibri" panose="020F0502020204030204" pitchFamily="34" charset="0"/>
                <a:cs typeface="Arial" panose="020B0604020202020204" pitchFamily="34" charset="0"/>
              </a:rPr>
              <a:t> until the shaking stops.  If no desk or table is available, move against an interior wall and protect your head and neck with your arms. </a:t>
            </a:r>
            <a:r>
              <a:rPr lang="en-US" sz="2400" b="1" dirty="0">
                <a:effectLst/>
                <a:latin typeface="Arial" panose="020B0604020202020204" pitchFamily="34" charset="0"/>
                <a:ea typeface="Calibri" panose="020F0502020204030204" pitchFamily="34" charset="0"/>
              </a:rPr>
              <a:t>Hold</a:t>
            </a:r>
            <a:r>
              <a:rPr lang="en-US" sz="2400" dirty="0">
                <a:effectLst/>
                <a:latin typeface="Arial" panose="020B0604020202020204" pitchFamily="34" charset="0"/>
                <a:ea typeface="Calibri" panose="020F0502020204030204" pitchFamily="34" charset="0"/>
              </a:rPr>
              <a:t> onto a desk or table. If it moves, move with it. Maintain the position until the ground stops shaking and it is safe to move.</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8005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B358-40C5-52C9-7001-8C174CBDA107}"/>
              </a:ext>
            </a:extLst>
          </p:cNvPr>
          <p:cNvSpPr>
            <a:spLocks noGrp="1"/>
          </p:cNvSpPr>
          <p:nvPr>
            <p:ph type="title"/>
          </p:nvPr>
        </p:nvSpPr>
        <p:spPr>
          <a:xfrm>
            <a:off x="1451579" y="209726"/>
            <a:ext cx="9603275" cy="679508"/>
          </a:xfrm>
        </p:spPr>
        <p:txBody>
          <a:bodyPr>
            <a:normAutofit/>
          </a:bodyPr>
          <a:lstStyle/>
          <a:p>
            <a:pPr algn="ctr"/>
            <a:r>
              <a:rPr lang="en-US" sz="4000" b="1" u="sng" dirty="0">
                <a:latin typeface="Arial" panose="020B0604020202020204" pitchFamily="34" charset="0"/>
                <a:cs typeface="Arial" panose="020B0604020202020204" pitchFamily="34" charset="0"/>
              </a:rPr>
              <a:t>Hazards Continued</a:t>
            </a:r>
          </a:p>
        </p:txBody>
      </p:sp>
      <p:sp>
        <p:nvSpPr>
          <p:cNvPr id="3" name="Content Placeholder 2">
            <a:extLst>
              <a:ext uri="{FF2B5EF4-FFF2-40B4-BE49-F238E27FC236}">
                <a16:creationId xmlns:a16="http://schemas.microsoft.com/office/drawing/2014/main" id="{A6745523-0D9C-7637-1593-4E87549AF2B3}"/>
              </a:ext>
            </a:extLst>
          </p:cNvPr>
          <p:cNvSpPr>
            <a:spLocks noGrp="1"/>
          </p:cNvSpPr>
          <p:nvPr>
            <p:ph idx="1"/>
          </p:nvPr>
        </p:nvSpPr>
        <p:spPr>
          <a:xfrm>
            <a:off x="1451579" y="1921080"/>
            <a:ext cx="9603275" cy="3900880"/>
          </a:xfrm>
        </p:spPr>
        <p:txBody>
          <a:bodyPr>
            <a:normAutofit/>
          </a:bodyPr>
          <a:lstStyle/>
          <a:p>
            <a:pPr algn="l"/>
            <a:r>
              <a:rPr lang="en-US" b="1" i="0" u="sng" dirty="0">
                <a:solidFill>
                  <a:srgbClr val="181616"/>
                </a:solidFill>
                <a:effectLst/>
                <a:latin typeface="Arial" panose="020B0604020202020204" pitchFamily="34" charset="0"/>
                <a:cs typeface="Arial" panose="020B0604020202020204" pitchFamily="34" charset="0"/>
              </a:rPr>
              <a:t>Hurricanes</a:t>
            </a:r>
            <a:r>
              <a:rPr lang="en-US" b="1" i="0" dirty="0">
                <a:solidFill>
                  <a:srgbClr val="181616"/>
                </a:solidFill>
                <a:effectLst/>
                <a:latin typeface="Arial" panose="020B0604020202020204" pitchFamily="34" charset="0"/>
                <a:cs typeface="Arial" panose="020B0604020202020204" pitchFamily="34" charset="0"/>
              </a:rPr>
              <a:t> - </a:t>
            </a:r>
            <a:r>
              <a:rPr lang="en-US" i="0" dirty="0">
                <a:solidFill>
                  <a:srgbClr val="181616"/>
                </a:solidFill>
                <a:effectLst/>
                <a:latin typeface="Arial" panose="020B0604020202020204" pitchFamily="34" charset="0"/>
                <a:cs typeface="Arial" panose="020B0604020202020204" pitchFamily="34" charset="0"/>
              </a:rPr>
              <a:t>If</a:t>
            </a:r>
            <a:r>
              <a:rPr lang="en-US" b="0" i="0" dirty="0">
                <a:solidFill>
                  <a:srgbClr val="181616"/>
                </a:solidFill>
                <a:effectLst/>
                <a:latin typeface="Arial" panose="020B0604020202020204" pitchFamily="34" charset="0"/>
                <a:cs typeface="Arial" panose="020B0604020202020204" pitchFamily="34" charset="0"/>
              </a:rPr>
              <a:t> you are have not evacuated, go to your safe room. If you do not have a safe room, follow these guidelines:</a:t>
            </a:r>
          </a:p>
          <a:p>
            <a:pPr algn="l">
              <a:buFont typeface="Arial" panose="020B0604020202020204" pitchFamily="34" charset="0"/>
              <a:buChar char="•"/>
            </a:pPr>
            <a:r>
              <a:rPr lang="en-US" b="0" i="0" dirty="0">
                <a:solidFill>
                  <a:srgbClr val="313637"/>
                </a:solidFill>
                <a:effectLst/>
                <a:latin typeface="Arial" panose="020B0604020202020204" pitchFamily="34" charset="0"/>
                <a:cs typeface="Arial" panose="020B0604020202020204" pitchFamily="34" charset="0"/>
              </a:rPr>
              <a:t>Stay indoors and away from windows and glass doors.</a:t>
            </a:r>
          </a:p>
          <a:p>
            <a:pPr algn="l">
              <a:buFont typeface="Arial" panose="020B0604020202020204" pitchFamily="34" charset="0"/>
              <a:buChar char="•"/>
            </a:pPr>
            <a:r>
              <a:rPr lang="en-US" b="0" i="0" dirty="0">
                <a:solidFill>
                  <a:srgbClr val="313637"/>
                </a:solidFill>
                <a:effectLst/>
                <a:latin typeface="Arial" panose="020B0604020202020204" pitchFamily="34" charset="0"/>
                <a:cs typeface="Arial" panose="020B0604020202020204" pitchFamily="34" charset="0"/>
              </a:rPr>
              <a:t>Close all interior doors - secure and brace external doors.</a:t>
            </a:r>
          </a:p>
          <a:p>
            <a:pPr algn="l">
              <a:buFont typeface="Arial" panose="020B0604020202020204" pitchFamily="34" charset="0"/>
              <a:buChar char="•"/>
            </a:pPr>
            <a:r>
              <a:rPr lang="en-US" b="0" i="0" dirty="0">
                <a:solidFill>
                  <a:srgbClr val="313637"/>
                </a:solidFill>
                <a:effectLst/>
                <a:latin typeface="Arial" panose="020B0604020202020204" pitchFamily="34" charset="0"/>
                <a:cs typeface="Arial" panose="020B0604020202020204" pitchFamily="34" charset="0"/>
              </a:rPr>
              <a:t>Keep curtains and blinds closed. Do not be fooled if there is a lull; it could be the eye of the storm; winds will pick up again.</a:t>
            </a:r>
          </a:p>
          <a:p>
            <a:pPr algn="l">
              <a:buFont typeface="Arial" panose="020B0604020202020204" pitchFamily="34" charset="0"/>
              <a:buChar char="•"/>
            </a:pPr>
            <a:r>
              <a:rPr lang="en-US" b="0" i="0" dirty="0">
                <a:solidFill>
                  <a:srgbClr val="313637"/>
                </a:solidFill>
                <a:effectLst/>
                <a:latin typeface="Arial" panose="020B0604020202020204" pitchFamily="34" charset="0"/>
                <a:cs typeface="Arial" panose="020B0604020202020204" pitchFamily="34" charset="0"/>
              </a:rPr>
              <a:t>Take refuge in a small interior room, closet, or hallway on the lowest level.</a:t>
            </a:r>
          </a:p>
          <a:p>
            <a:pPr algn="l">
              <a:buFont typeface="Arial" panose="020B0604020202020204" pitchFamily="34" charset="0"/>
              <a:buChar char="•"/>
            </a:pPr>
            <a:r>
              <a:rPr lang="en-US" b="0" i="0" dirty="0">
                <a:solidFill>
                  <a:srgbClr val="313637"/>
                </a:solidFill>
                <a:effectLst/>
                <a:latin typeface="Arial" panose="020B0604020202020204" pitchFamily="34" charset="0"/>
                <a:cs typeface="Arial" panose="020B0604020202020204" pitchFamily="34" charset="0"/>
              </a:rPr>
              <a:t>Lie on the floor under a table or another sturdy object.  </a:t>
            </a:r>
          </a:p>
          <a:p>
            <a:endParaRPr lang="en-US" dirty="0"/>
          </a:p>
        </p:txBody>
      </p:sp>
    </p:spTree>
    <p:extLst>
      <p:ext uri="{BB962C8B-B14F-4D97-AF65-F5344CB8AC3E}">
        <p14:creationId xmlns:p14="http://schemas.microsoft.com/office/powerpoint/2010/main" val="27546721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8AE3-C71D-901E-F6E6-4F6311C78FC6}"/>
              </a:ext>
            </a:extLst>
          </p:cNvPr>
          <p:cNvSpPr>
            <a:spLocks noGrp="1"/>
          </p:cNvSpPr>
          <p:nvPr>
            <p:ph type="title"/>
          </p:nvPr>
        </p:nvSpPr>
        <p:spPr>
          <a:xfrm>
            <a:off x="1359300" y="268449"/>
            <a:ext cx="9603275" cy="872454"/>
          </a:xfrm>
        </p:spPr>
        <p:txBody>
          <a:bodyPr>
            <a:normAutofit/>
          </a:bodyPr>
          <a:lstStyle/>
          <a:p>
            <a:pPr algn="ctr"/>
            <a:r>
              <a:rPr lang="en-US" sz="4000" b="1" u="sng" dirty="0">
                <a:latin typeface="Arial" panose="020B0604020202020204" pitchFamily="34" charset="0"/>
                <a:cs typeface="Arial" panose="020B0604020202020204" pitchFamily="34" charset="0"/>
              </a:rPr>
              <a:t>Hazards Continued</a:t>
            </a:r>
          </a:p>
        </p:txBody>
      </p:sp>
      <p:sp>
        <p:nvSpPr>
          <p:cNvPr id="3" name="Content Placeholder 2">
            <a:extLst>
              <a:ext uri="{FF2B5EF4-FFF2-40B4-BE49-F238E27FC236}">
                <a16:creationId xmlns:a16="http://schemas.microsoft.com/office/drawing/2014/main" id="{C36656AA-0ED2-F20D-7A61-FE3CD469BFCD}"/>
              </a:ext>
            </a:extLst>
          </p:cNvPr>
          <p:cNvSpPr>
            <a:spLocks noGrp="1"/>
          </p:cNvSpPr>
          <p:nvPr>
            <p:ph idx="1"/>
          </p:nvPr>
        </p:nvSpPr>
        <p:spPr>
          <a:xfrm>
            <a:off x="1451579" y="2015732"/>
            <a:ext cx="9603275" cy="3932062"/>
          </a:xfrm>
        </p:spPr>
        <p:txBody>
          <a:bodyPr/>
          <a:lstStyle/>
          <a:p>
            <a:r>
              <a:rPr lang="en-US" b="1" u="sng" dirty="0">
                <a:latin typeface="Arial" panose="020B0604020202020204" pitchFamily="34" charset="0"/>
                <a:cs typeface="Arial" panose="020B0604020202020204" pitchFamily="34" charset="0"/>
              </a:rPr>
              <a:t>Medical Emergencies</a:t>
            </a:r>
            <a:r>
              <a:rPr lang="en-US" dirty="0">
                <a:latin typeface="Arial" panose="020B0604020202020204" pitchFamily="34" charset="0"/>
                <a:cs typeface="Arial" panose="020B0604020202020204" pitchFamily="34" charset="0"/>
              </a:rPr>
              <a:t> – Identify the person(s) within the congregation that have the training to provide the necessary assistance when a medical emergency arises. (Firefighters, Paramedics, EMTs, Nurses, Doctors, etc.) </a:t>
            </a:r>
          </a:p>
          <a:p>
            <a:r>
              <a:rPr lang="en-US" dirty="0">
                <a:latin typeface="Arial" panose="020B0604020202020204" pitchFamily="34" charset="0"/>
                <a:cs typeface="Arial" panose="020B0604020202020204" pitchFamily="34" charset="0"/>
              </a:rPr>
              <a:t>Maintain a control list with the name and numbers of those persons that have training and place them in each area of ministry or classroom. (Be sure each person agrees to having their information on the list)</a:t>
            </a:r>
          </a:p>
          <a:p>
            <a:r>
              <a:rPr lang="en-US" dirty="0">
                <a:latin typeface="Arial" panose="020B0604020202020204" pitchFamily="34" charset="0"/>
                <a:cs typeface="Arial" panose="020B0604020202020204" pitchFamily="34" charset="0"/>
              </a:rPr>
              <a:t>First aid kits and AEDs should be placed strategically throughout the Church building. Checked regularly. </a:t>
            </a:r>
          </a:p>
        </p:txBody>
      </p:sp>
    </p:spTree>
    <p:extLst>
      <p:ext uri="{BB962C8B-B14F-4D97-AF65-F5344CB8AC3E}">
        <p14:creationId xmlns:p14="http://schemas.microsoft.com/office/powerpoint/2010/main" val="26466356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E21256-FBC1-9539-A8A2-A3E540E3E932}"/>
              </a:ext>
            </a:extLst>
          </p:cNvPr>
          <p:cNvSpPr>
            <a:spLocks noGrp="1"/>
          </p:cNvSpPr>
          <p:nvPr>
            <p:ph type="title"/>
          </p:nvPr>
        </p:nvSpPr>
        <p:spPr>
          <a:xfrm>
            <a:off x="838200" y="209726"/>
            <a:ext cx="10515600" cy="1115736"/>
          </a:xfrm>
        </p:spPr>
        <p:txBody>
          <a:bodyPr/>
          <a:lstStyle/>
          <a:p>
            <a:pPr algn="ctr"/>
            <a:r>
              <a:rPr lang="en-US" sz="6000" b="1" u="sng" dirty="0">
                <a:latin typeface="Arial" panose="020B0604020202020204" pitchFamily="34" charset="0"/>
                <a:cs typeface="Arial" panose="020B0604020202020204" pitchFamily="34" charset="0"/>
              </a:rPr>
              <a:t>Introduction</a:t>
            </a:r>
            <a:endParaRPr lang="en-US" b="1"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C7AE688-68D3-D4D6-C3D4-EA34CB6C8488}"/>
              </a:ext>
            </a:extLst>
          </p:cNvPr>
          <p:cNvSpPr>
            <a:spLocks noGrp="1"/>
          </p:cNvSpPr>
          <p:nvPr>
            <p:ph idx="1"/>
          </p:nvPr>
        </p:nvSpPr>
        <p:spPr>
          <a:xfrm>
            <a:off x="838200" y="1820411"/>
            <a:ext cx="10515600" cy="4356552"/>
          </a:xfrm>
        </p:spPr>
        <p:txBody>
          <a:bodyPr>
            <a:normAutofit fontScale="85000" lnSpcReduction="10000"/>
          </a:bodyPr>
          <a:lstStyle/>
          <a:p>
            <a:r>
              <a:rPr lang="en-US" sz="3600" dirty="0">
                <a:latin typeface="Arial" panose="020B0604020202020204" pitchFamily="34" charset="0"/>
                <a:cs typeface="Arial" panose="020B0604020202020204" pitchFamily="34" charset="0"/>
              </a:rPr>
              <a:t>Many people think of a house of worship as a safe area where violence and emergencies cannot affect them.</a:t>
            </a:r>
          </a:p>
          <a:p>
            <a:r>
              <a:rPr lang="en-US" sz="3600" dirty="0">
                <a:latin typeface="Arial" panose="020B0604020202020204" pitchFamily="34" charset="0"/>
                <a:cs typeface="Arial" panose="020B0604020202020204" pitchFamily="34" charset="0"/>
              </a:rPr>
              <a:t>Unfortunately, violence in houses of worship are not a new phenomenon.  </a:t>
            </a:r>
          </a:p>
          <a:p>
            <a:r>
              <a:rPr lang="en-US" sz="3600" dirty="0">
                <a:effectLst/>
                <a:latin typeface="Arial" panose="020B0604020202020204" pitchFamily="34" charset="0"/>
                <a:ea typeface="Calibri" panose="020F0502020204030204" pitchFamily="34" charset="0"/>
              </a:rPr>
              <a:t>In addition to violent acts, things that can also affect houses of worship are fires, tornados, floods, hurricanes, earthquakes, and arson. </a:t>
            </a:r>
            <a:endParaRPr lang="en-US" dirty="0"/>
          </a:p>
        </p:txBody>
      </p:sp>
    </p:spTree>
    <p:extLst>
      <p:ext uri="{BB962C8B-B14F-4D97-AF65-F5344CB8AC3E}">
        <p14:creationId xmlns:p14="http://schemas.microsoft.com/office/powerpoint/2010/main" val="20779157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EEF0E-0B66-3DEA-C9F8-4DD40E95B535}"/>
              </a:ext>
            </a:extLst>
          </p:cNvPr>
          <p:cNvSpPr>
            <a:spLocks noGrp="1"/>
          </p:cNvSpPr>
          <p:nvPr>
            <p:ph type="title"/>
          </p:nvPr>
        </p:nvSpPr>
        <p:spPr>
          <a:xfrm>
            <a:off x="1451579" y="352338"/>
            <a:ext cx="9603275" cy="704676"/>
          </a:xfrm>
        </p:spPr>
        <p:txBody>
          <a:bodyPr>
            <a:normAutofit/>
          </a:bodyPr>
          <a:lstStyle/>
          <a:p>
            <a:pPr algn="ctr"/>
            <a:r>
              <a:rPr lang="en-US" sz="4000" b="1" u="sng" dirty="0">
                <a:latin typeface="Arial" panose="020B0604020202020204" pitchFamily="34" charset="0"/>
                <a:cs typeface="Arial" panose="020B0604020202020204" pitchFamily="34" charset="0"/>
              </a:rPr>
              <a:t>Hazards Continued</a:t>
            </a:r>
          </a:p>
        </p:txBody>
      </p:sp>
      <p:sp>
        <p:nvSpPr>
          <p:cNvPr id="3" name="Content Placeholder 2">
            <a:extLst>
              <a:ext uri="{FF2B5EF4-FFF2-40B4-BE49-F238E27FC236}">
                <a16:creationId xmlns:a16="http://schemas.microsoft.com/office/drawing/2014/main" id="{B3437088-17F1-3BC4-31CE-B3F9E2B51FA1}"/>
              </a:ext>
            </a:extLst>
          </p:cNvPr>
          <p:cNvSpPr>
            <a:spLocks noGrp="1"/>
          </p:cNvSpPr>
          <p:nvPr>
            <p:ph idx="1"/>
          </p:nvPr>
        </p:nvSpPr>
        <p:spPr>
          <a:xfrm>
            <a:off x="1451579" y="1912690"/>
            <a:ext cx="9603275" cy="3909270"/>
          </a:xfrm>
        </p:spPr>
        <p:txBody>
          <a:bodyPr/>
          <a:lstStyle/>
          <a:p>
            <a:r>
              <a:rPr lang="en-US" sz="2400" b="1" u="sng" dirty="0">
                <a:latin typeface="Arial" panose="020B0604020202020204" pitchFamily="34" charset="0"/>
                <a:cs typeface="Arial" panose="020B0604020202020204" pitchFamily="34" charset="0"/>
              </a:rPr>
              <a:t>Active Shooter:</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Run/Evacuate</a:t>
            </a: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rPr>
              <a:t>Flee from the sounds of the gunfire in the most direct manner possible. Once clear and safe, call 911 immediately.</a:t>
            </a:r>
            <a:r>
              <a:rPr lang="en-US" b="1" i="1" dirty="0">
                <a:effectLst/>
                <a:latin typeface="Arial" panose="020B0604020202020204" pitchFamily="34" charset="0"/>
                <a:ea typeface="Calibri" panose="020F0502020204030204" pitchFamily="34" charset="0"/>
              </a:rPr>
              <a:t> </a:t>
            </a:r>
          </a:p>
          <a:p>
            <a:r>
              <a:rPr lang="en-US" b="1" dirty="0">
                <a:effectLst/>
                <a:latin typeface="Arial" panose="020B0604020202020204" pitchFamily="34" charset="0"/>
                <a:ea typeface="Calibri" panose="020F0502020204030204" pitchFamily="34" charset="0"/>
              </a:rPr>
              <a:t>Hide. </a:t>
            </a:r>
            <a:r>
              <a:rPr lang="en-US" dirty="0">
                <a:effectLst/>
                <a:latin typeface="Arial" panose="020B0604020202020204" pitchFamily="34" charset="0"/>
                <a:ea typeface="Calibri" panose="020F0502020204030204" pitchFamily="34" charset="0"/>
              </a:rPr>
              <a:t>If unable to flee from the sounds of the gunfire, or if you are not sure of the location, take every step possible to hide from view. Children’s and Youth Ministries should immediately lock their classroom doors, block windows, move heavy furniture to prevent the doors from being opened.</a:t>
            </a:r>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202120"/>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2FD6-0D56-D646-5F0D-C96B3DE045B8}"/>
              </a:ext>
            </a:extLst>
          </p:cNvPr>
          <p:cNvSpPr>
            <a:spLocks noGrp="1"/>
          </p:cNvSpPr>
          <p:nvPr>
            <p:ph type="title"/>
          </p:nvPr>
        </p:nvSpPr>
        <p:spPr>
          <a:xfrm>
            <a:off x="1451579" y="285227"/>
            <a:ext cx="9603275" cy="713063"/>
          </a:xfrm>
        </p:spPr>
        <p:txBody>
          <a:bodyPr>
            <a:normAutofit/>
          </a:bodyPr>
          <a:lstStyle/>
          <a:p>
            <a:pPr algn="ctr"/>
            <a:r>
              <a:rPr lang="en-US" sz="4000" b="1" u="sng" dirty="0">
                <a:latin typeface="Arial" panose="020B0604020202020204" pitchFamily="34" charset="0"/>
                <a:cs typeface="Arial" panose="020B0604020202020204" pitchFamily="34" charset="0"/>
              </a:rPr>
              <a:t>Active Shooter Continued</a:t>
            </a:r>
          </a:p>
        </p:txBody>
      </p:sp>
      <p:sp>
        <p:nvSpPr>
          <p:cNvPr id="3" name="Content Placeholder 2">
            <a:extLst>
              <a:ext uri="{FF2B5EF4-FFF2-40B4-BE49-F238E27FC236}">
                <a16:creationId xmlns:a16="http://schemas.microsoft.com/office/drawing/2014/main" id="{7D430C4A-FFDF-1778-2428-85AC826F3590}"/>
              </a:ext>
            </a:extLst>
          </p:cNvPr>
          <p:cNvSpPr>
            <a:spLocks noGrp="1"/>
          </p:cNvSpPr>
          <p:nvPr>
            <p:ph idx="1"/>
          </p:nvPr>
        </p:nvSpPr>
        <p:spPr>
          <a:xfrm>
            <a:off x="1451579" y="1904302"/>
            <a:ext cx="9603275" cy="4093826"/>
          </a:xfrm>
        </p:spPr>
        <p:txBody>
          <a:bodyPr>
            <a:normAutofit fontScale="70000" lnSpcReduction="20000"/>
          </a:bodyPr>
          <a:lstStyle/>
          <a:p>
            <a:pPr marL="0" indent="0">
              <a:buNone/>
            </a:pPr>
            <a:r>
              <a:rPr lang="en-US" sz="2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Call 911 and be sure to silence your cell phone so as not to call attention to your hiding place. </a:t>
            </a:r>
            <a:r>
              <a:rPr lang="en-US"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 not exit your hiding place or unlock the classroom door until police or other identifiable official notifies you that all is clear.</a:t>
            </a:r>
          </a:p>
          <a:p>
            <a:pPr marL="0" indent="0">
              <a:buNone/>
            </a:pP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600" dirty="0">
                <a:solidFill>
                  <a:srgbClr val="000000"/>
                </a:solidFill>
                <a:effectLst/>
                <a:latin typeface="Arial" panose="020B0604020202020204" pitchFamily="34" charset="0"/>
                <a:ea typeface="Calibri" panose="020F0502020204030204" pitchFamily="34" charset="0"/>
              </a:rPr>
              <a:t>Stay out of the active shooter’s view.</a:t>
            </a:r>
            <a:endParaRPr lang="en-US" sz="2600" dirty="0">
              <a:solidFill>
                <a:srgbClr val="000000"/>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600" dirty="0">
                <a:solidFill>
                  <a:srgbClr val="000000"/>
                </a:solidFill>
                <a:effectLst/>
                <a:latin typeface="Arial" panose="020B0604020202020204" pitchFamily="34" charset="0"/>
                <a:ea typeface="Calibri" panose="020F0502020204030204" pitchFamily="34" charset="0"/>
              </a:rPr>
              <a:t>Provide protection if shots are fired in your direction. If in a room, lock yourself in. Lock windows, close blinds or curtains. </a:t>
            </a:r>
            <a:r>
              <a:rPr lang="en-US" sz="2600" b="1" dirty="0">
                <a:solidFill>
                  <a:srgbClr val="000000"/>
                </a:solidFill>
                <a:effectLst/>
                <a:latin typeface="Arial" panose="020B0604020202020204" pitchFamily="34" charset="0"/>
                <a:ea typeface="Calibri" panose="020F0502020204030204" pitchFamily="34" charset="0"/>
              </a:rPr>
              <a:t>Stay away from windows. </a:t>
            </a:r>
            <a:r>
              <a:rPr lang="en-US" sz="2600" dirty="0">
                <a:solidFill>
                  <a:srgbClr val="000000"/>
                </a:solidFill>
                <a:effectLst/>
                <a:latin typeface="Arial" panose="020B0604020202020204" pitchFamily="34" charset="0"/>
                <a:ea typeface="Calibri" panose="020F0502020204030204" pitchFamily="34" charset="0"/>
              </a:rPr>
              <a:t>Turn off all lights, audio equipment and cell phones. Blockade the door with heavy furniture or any other type obstruction. </a:t>
            </a:r>
            <a:endParaRPr lang="en-US" sz="2600" dirty="0">
              <a:solidFill>
                <a:srgbClr val="000000"/>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600" dirty="0">
                <a:solidFill>
                  <a:srgbClr val="000000"/>
                </a:solidFill>
                <a:effectLst/>
                <a:latin typeface="Arial" panose="020B0604020202020204" pitchFamily="34" charset="0"/>
                <a:ea typeface="Calibri" panose="020F0502020204030204" pitchFamily="34" charset="0"/>
              </a:rPr>
              <a:t>Try to remain calm and be as quiet as possible. If possible, call 911 and leave the line open.</a:t>
            </a:r>
            <a:endParaRPr lang="en-US" sz="2600" dirty="0">
              <a:solidFill>
                <a:srgbClr val="000000"/>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600" dirty="0">
                <a:solidFill>
                  <a:srgbClr val="000000"/>
                </a:solidFill>
                <a:effectLst/>
                <a:latin typeface="Arial" panose="020B0604020202020204" pitchFamily="34" charset="0"/>
                <a:ea typeface="Calibri" panose="020F0502020204030204" pitchFamily="34" charset="0"/>
              </a:rPr>
              <a:t>Remain in place until found by a uniformed law enforcement officer and their </a:t>
            </a:r>
            <a:r>
              <a:rPr lang="en-US" sz="2400" dirty="0">
                <a:solidFill>
                  <a:srgbClr val="000000"/>
                </a:solidFill>
                <a:effectLst/>
                <a:latin typeface="Arial" panose="020B0604020202020204" pitchFamily="34" charset="0"/>
                <a:ea typeface="Calibri" panose="020F0502020204030204" pitchFamily="34" charset="0"/>
              </a:rPr>
              <a:t>identity has been verified. </a:t>
            </a:r>
            <a:endParaRPr lang="en-US" sz="2400" dirty="0">
              <a:solidFill>
                <a:srgbClr val="000000"/>
              </a:solidFill>
              <a:effectLst/>
              <a:latin typeface="Times New Roman" panose="02020603050405020304" pitchFamily="18" charset="0"/>
              <a:ea typeface="Calibri" panose="020F0502020204030204" pitchFamily="34" charset="0"/>
            </a:endParaRPr>
          </a:p>
          <a:p>
            <a:pPr marL="457200" lvl="1" indent="0">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5482864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D32C-BC39-8607-2D8C-29ED7D4610D2}"/>
              </a:ext>
            </a:extLst>
          </p:cNvPr>
          <p:cNvSpPr>
            <a:spLocks noGrp="1"/>
          </p:cNvSpPr>
          <p:nvPr>
            <p:ph type="title"/>
          </p:nvPr>
        </p:nvSpPr>
        <p:spPr>
          <a:xfrm>
            <a:off x="1451579" y="335561"/>
            <a:ext cx="9603275" cy="796953"/>
          </a:xfrm>
        </p:spPr>
        <p:txBody>
          <a:bodyPr>
            <a:normAutofit/>
          </a:bodyPr>
          <a:lstStyle/>
          <a:p>
            <a:pPr algn="ctr"/>
            <a:r>
              <a:rPr lang="en-US" sz="4000" b="1" u="sng" dirty="0">
                <a:latin typeface="Arial" panose="020B0604020202020204" pitchFamily="34" charset="0"/>
                <a:cs typeface="Arial" panose="020B0604020202020204" pitchFamily="34" charset="0"/>
              </a:rPr>
              <a:t>Active Shooter Continued</a:t>
            </a:r>
          </a:p>
        </p:txBody>
      </p:sp>
      <p:sp>
        <p:nvSpPr>
          <p:cNvPr id="3" name="Content Placeholder 2">
            <a:extLst>
              <a:ext uri="{FF2B5EF4-FFF2-40B4-BE49-F238E27FC236}">
                <a16:creationId xmlns:a16="http://schemas.microsoft.com/office/drawing/2014/main" id="{786CC277-6806-B307-3300-9649EAE976AB}"/>
              </a:ext>
            </a:extLst>
          </p:cNvPr>
          <p:cNvSpPr>
            <a:spLocks noGrp="1"/>
          </p:cNvSpPr>
          <p:nvPr>
            <p:ph idx="1"/>
          </p:nvPr>
        </p:nvSpPr>
        <p:spPr>
          <a:xfrm>
            <a:off x="1451579" y="2015732"/>
            <a:ext cx="9603275" cy="3906896"/>
          </a:xfrm>
        </p:spPr>
        <p:txBody>
          <a:bodyPr/>
          <a:lstStyle/>
          <a:p>
            <a:pPr marL="342900" marR="0" lvl="0" indent="-342900">
              <a:spcBef>
                <a:spcPts val="0"/>
              </a:spcBef>
              <a:spcAft>
                <a:spcPts val="0"/>
              </a:spcAft>
              <a:buFont typeface="Symbol" panose="05050102010706020507" pitchFamily="18" charset="2"/>
              <a:buChar char=""/>
            </a:pPr>
            <a:r>
              <a:rPr lang="en-US" sz="2400" b="1" u="sng" dirty="0">
                <a:latin typeface="Arial" panose="020B0604020202020204" pitchFamily="34" charset="0"/>
                <a:cs typeface="Arial" panose="020B0604020202020204" pitchFamily="34" charset="0"/>
              </a:rPr>
              <a:t>Fight</a:t>
            </a:r>
            <a:r>
              <a:rPr lang="en-US" sz="2400" dirty="0">
                <a:latin typeface="Arial" panose="020B0604020202020204" pitchFamily="34" charset="0"/>
                <a:cs typeface="Arial" panose="020B0604020202020204" pitchFamily="34" charset="0"/>
              </a:rPr>
              <a:t> - </a:t>
            </a:r>
            <a:r>
              <a:rPr lang="en-US" sz="2400" dirty="0">
                <a:solidFill>
                  <a:srgbClr val="000000"/>
                </a:solidFill>
                <a:effectLst/>
                <a:latin typeface="Arial" panose="020B0604020202020204" pitchFamily="34" charset="0"/>
                <a:ea typeface="Calibri" panose="020F0502020204030204" pitchFamily="34" charset="0"/>
              </a:rPr>
              <a:t>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As a last resort, and only if your life is in imminent danger, attempt to disrupt and/or incapacitate the active shooter.  </a:t>
            </a:r>
          </a:p>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Act as aggressively as possible against him/her.</a:t>
            </a:r>
          </a:p>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Throw items and utilize improvised weapons such as a chair, table, broom handle, other large objects.</a:t>
            </a:r>
          </a:p>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Yell!</a:t>
            </a:r>
          </a:p>
          <a:p>
            <a:pPr marL="342900" marR="0" lvl="0" indent="-342900">
              <a:spcBef>
                <a:spcPts val="0"/>
              </a:spcBef>
              <a:spcAft>
                <a:spcPts val="0"/>
              </a:spcAft>
              <a:buFont typeface="Symbol" panose="05050102010706020507" pitchFamily="18" charset="2"/>
              <a:buChar cha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Commit 100% to your actions.  </a:t>
            </a:r>
          </a:p>
          <a:p>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641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AE76-3001-D89C-7A8F-E1981CF8452B}"/>
              </a:ext>
            </a:extLst>
          </p:cNvPr>
          <p:cNvSpPr>
            <a:spLocks noGrp="1"/>
          </p:cNvSpPr>
          <p:nvPr>
            <p:ph type="title"/>
          </p:nvPr>
        </p:nvSpPr>
        <p:spPr>
          <a:xfrm>
            <a:off x="1451579" y="209725"/>
            <a:ext cx="9603275" cy="822121"/>
          </a:xfrm>
        </p:spPr>
        <p:txBody>
          <a:bodyPr>
            <a:normAutofit/>
          </a:bodyPr>
          <a:lstStyle/>
          <a:p>
            <a:pPr algn="ctr"/>
            <a:r>
              <a:rPr lang="en-US" sz="4000" b="1" u="sng" dirty="0">
                <a:latin typeface="Arial" panose="020B0604020202020204" pitchFamily="34" charset="0"/>
                <a:cs typeface="Arial" panose="020B0604020202020204" pitchFamily="34" charset="0"/>
              </a:rPr>
              <a:t>Situational Awareness</a:t>
            </a:r>
          </a:p>
        </p:txBody>
      </p:sp>
      <p:sp>
        <p:nvSpPr>
          <p:cNvPr id="3" name="Content Placeholder 2">
            <a:extLst>
              <a:ext uri="{FF2B5EF4-FFF2-40B4-BE49-F238E27FC236}">
                <a16:creationId xmlns:a16="http://schemas.microsoft.com/office/drawing/2014/main" id="{4D408D6E-6517-D9B4-51F5-0DB94836C54C}"/>
              </a:ext>
            </a:extLst>
          </p:cNvPr>
          <p:cNvSpPr>
            <a:spLocks noGrp="1"/>
          </p:cNvSpPr>
          <p:nvPr>
            <p:ph idx="1"/>
          </p:nvPr>
        </p:nvSpPr>
        <p:spPr>
          <a:xfrm>
            <a:off x="1451579" y="1912690"/>
            <a:ext cx="9603275" cy="4093827"/>
          </a:xfrm>
        </p:spPr>
        <p:txBody>
          <a:bodyPr>
            <a:normAutofit/>
          </a:bodyPr>
          <a:lstStyle/>
          <a:p>
            <a:pPr>
              <a:buFont typeface="Wingdings" panose="05000000000000000000" pitchFamily="2" charset="2"/>
              <a:buChar char="§"/>
            </a:pPr>
            <a:r>
              <a:rPr lang="en-US" u="sng" dirty="0">
                <a:latin typeface="Arial" panose="020B0604020202020204" pitchFamily="34" charset="0"/>
                <a:cs typeface="Arial" panose="020B0604020202020204" pitchFamily="34" charset="0"/>
              </a:rPr>
              <a:t>Safety Team</a:t>
            </a:r>
            <a:r>
              <a:rPr lang="en-US" dirty="0">
                <a:latin typeface="Arial" panose="020B0604020202020204" pitchFamily="34" charset="0"/>
                <a:cs typeface="Arial" panose="020B0604020202020204" pitchFamily="34" charset="0"/>
              </a:rPr>
              <a:t>: Comprised of LEO’s, Military, First Responders, School Teachers, etc. (</a:t>
            </a:r>
            <a:r>
              <a:rPr lang="en-US" u="sng" dirty="0">
                <a:latin typeface="Arial" panose="020B0604020202020204" pitchFamily="34" charset="0"/>
                <a:cs typeface="Arial" panose="020B0604020202020204" pitchFamily="34" charset="0"/>
              </a:rPr>
              <a:t>Ministry – kindness when interacting</a:t>
            </a:r>
            <a:r>
              <a:rPr lang="en-US" dirty="0">
                <a:latin typeface="Arial" panose="020B0604020202020204" pitchFamily="34" charset="0"/>
                <a:cs typeface="Arial" panose="020B0604020202020204" pitchFamily="34" charset="0"/>
              </a:rPr>
              <a:t>)</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Radios for quick, reliable communication.</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Patrol the Church building to include the parking lot.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Don’t discount that “Gut” feeling. I would rather be wrong saying something, than be wrong not saying something.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Pay attention to body language while being vigilant.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Uniformed Police Officer with Patrol Car in a designated parking spot can be a deterrent. Quick response if arrest is imminent. </a:t>
            </a:r>
          </a:p>
        </p:txBody>
      </p:sp>
    </p:spTree>
    <p:extLst>
      <p:ext uri="{BB962C8B-B14F-4D97-AF65-F5344CB8AC3E}">
        <p14:creationId xmlns:p14="http://schemas.microsoft.com/office/powerpoint/2010/main" val="246517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AC20-C873-759B-0DA5-DC1B9CD6F3E2}"/>
              </a:ext>
            </a:extLst>
          </p:cNvPr>
          <p:cNvSpPr>
            <a:spLocks noGrp="1"/>
          </p:cNvSpPr>
          <p:nvPr>
            <p:ph type="title"/>
          </p:nvPr>
        </p:nvSpPr>
        <p:spPr>
          <a:xfrm>
            <a:off x="1451579" y="201337"/>
            <a:ext cx="9603275" cy="1023456"/>
          </a:xfrm>
        </p:spPr>
        <p:txBody>
          <a:bodyPr>
            <a:normAutofit/>
          </a:bodyPr>
          <a:lstStyle/>
          <a:p>
            <a:pPr algn="ctr"/>
            <a:r>
              <a:rPr lang="en-US" sz="4000" b="1" u="sng" dirty="0">
                <a:latin typeface="Arial" panose="020B0604020202020204" pitchFamily="34" charset="0"/>
                <a:cs typeface="Arial" panose="020B0604020202020204" pitchFamily="34" charset="0"/>
              </a:rPr>
              <a:t>Situational Awareness Cont.</a:t>
            </a:r>
          </a:p>
        </p:txBody>
      </p:sp>
      <p:sp>
        <p:nvSpPr>
          <p:cNvPr id="3" name="Content Placeholder 2">
            <a:extLst>
              <a:ext uri="{FF2B5EF4-FFF2-40B4-BE49-F238E27FC236}">
                <a16:creationId xmlns:a16="http://schemas.microsoft.com/office/drawing/2014/main" id="{D6B7A043-D5E0-4326-23D9-34A218AE99D2}"/>
              </a:ext>
            </a:extLst>
          </p:cNvPr>
          <p:cNvSpPr>
            <a:spLocks noGrp="1"/>
          </p:cNvSpPr>
          <p:nvPr>
            <p:ph idx="1"/>
          </p:nvPr>
        </p:nvSpPr>
        <p:spPr>
          <a:xfrm>
            <a:off x="1451579" y="2015732"/>
            <a:ext cx="9603275" cy="3856562"/>
          </a:xfrm>
        </p:spPr>
        <p:txBody>
          <a:bodyPr>
            <a:normAutofit/>
          </a:bodyPr>
          <a:lstStyle/>
          <a:p>
            <a:r>
              <a:rPr lang="en-US" u="sng" dirty="0">
                <a:latin typeface="Arial" panose="020B0604020202020204" pitchFamily="34" charset="0"/>
                <a:cs typeface="Arial" panose="020B0604020202020204" pitchFamily="34" charset="0"/>
              </a:rPr>
              <a:t>Potential Emotional Indicators:</a:t>
            </a:r>
            <a:r>
              <a:rPr lang="en-US" dirty="0">
                <a:latin typeface="Arial" panose="020B0604020202020204" pitchFamily="34" charset="0"/>
                <a:cs typeface="Arial" panose="020B0604020202020204" pitchFamily="34" charset="0"/>
              </a:rPr>
              <a:t> Crying, Anger or Rage, “Wild-Eyed”, Out of Control, Unusual Laughter, Nervousness, Fear or Panic, Lack of Emotion. Observation is the key. If response is necessary, always respond with a minimum of 2 Safety Team Members. </a:t>
            </a:r>
          </a:p>
          <a:p>
            <a:r>
              <a:rPr lang="en-US" u="sng" dirty="0">
                <a:latin typeface="Arial" panose="020B0604020202020204" pitchFamily="34" charset="0"/>
                <a:cs typeface="Arial" panose="020B0604020202020204" pitchFamily="34" charset="0"/>
              </a:rPr>
              <a:t>Potential Unusual Behavior Indicators:</a:t>
            </a:r>
            <a:r>
              <a:rPr lang="en-US" dirty="0">
                <a:latin typeface="Arial" panose="020B0604020202020204" pitchFamily="34" charset="0"/>
                <a:cs typeface="Arial" panose="020B0604020202020204" pitchFamily="34" charset="0"/>
              </a:rPr>
              <a:t> Sitting in car for an extended period of time, responding in anger to being greeted, talking, muttering or fidgeting excessively, inappropriate laughing, asking for monetary assistance, frequent trips to the bathroom, walking awkwardly as if carrying a concealed weapon. (The list is not all-inclusive)</a:t>
            </a:r>
            <a:endParaRPr lang="en-US" u="sng"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711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A279-FF1F-9999-6D61-F2C63275A3EA}"/>
              </a:ext>
            </a:extLst>
          </p:cNvPr>
          <p:cNvSpPr>
            <a:spLocks noGrp="1"/>
          </p:cNvSpPr>
          <p:nvPr>
            <p:ph type="title"/>
          </p:nvPr>
        </p:nvSpPr>
        <p:spPr>
          <a:xfrm>
            <a:off x="1451579" y="268449"/>
            <a:ext cx="9603275" cy="721452"/>
          </a:xfrm>
        </p:spPr>
        <p:txBody>
          <a:bodyPr>
            <a:normAutofit/>
          </a:bodyPr>
          <a:lstStyle/>
          <a:p>
            <a:pPr algn="ctr"/>
            <a:r>
              <a:rPr lang="en-US" sz="4000" b="1" u="sng" dirty="0">
                <a:latin typeface="Arial" panose="020B0604020202020204" pitchFamily="34" charset="0"/>
                <a:cs typeface="Arial" panose="020B0604020202020204" pitchFamily="34" charset="0"/>
              </a:rPr>
              <a:t>Situational Awareness Cont. </a:t>
            </a:r>
          </a:p>
        </p:txBody>
      </p:sp>
      <p:sp>
        <p:nvSpPr>
          <p:cNvPr id="3" name="Content Placeholder 2">
            <a:extLst>
              <a:ext uri="{FF2B5EF4-FFF2-40B4-BE49-F238E27FC236}">
                <a16:creationId xmlns:a16="http://schemas.microsoft.com/office/drawing/2014/main" id="{FCD7BA14-C884-6640-CCDA-B930C03C4503}"/>
              </a:ext>
            </a:extLst>
          </p:cNvPr>
          <p:cNvSpPr>
            <a:spLocks noGrp="1"/>
          </p:cNvSpPr>
          <p:nvPr>
            <p:ph idx="1"/>
          </p:nvPr>
        </p:nvSpPr>
        <p:spPr>
          <a:xfrm>
            <a:off x="1451579" y="1937858"/>
            <a:ext cx="9603275" cy="3528488"/>
          </a:xfrm>
        </p:spPr>
        <p:txBody>
          <a:bodyPr>
            <a:normAutofit/>
          </a:bodyPr>
          <a:lstStyle/>
          <a:p>
            <a:r>
              <a:rPr lang="en-US" sz="2400" b="1" u="sng" dirty="0">
                <a:latin typeface="Arial" panose="020B0604020202020204" pitchFamily="34" charset="0"/>
                <a:cs typeface="Arial" panose="020B0604020202020204" pitchFamily="34" charset="0"/>
              </a:rPr>
              <a:t>Appearance</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Unusual clothing for Church environment, menacing clothing(Hat pulled down over face, all dark clothing, inappropriate graphics or wording on shirts), clothing that does not match the season (Heavy coat in summer), to name a few.</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Always make sure you “</a:t>
            </a:r>
            <a:r>
              <a:rPr lang="en-US" sz="2400" u="sng" dirty="0">
                <a:latin typeface="Arial" panose="020B0604020202020204" pitchFamily="34" charset="0"/>
                <a:cs typeface="Arial" panose="020B0604020202020204" pitchFamily="34" charset="0"/>
              </a:rPr>
              <a:t>see</a:t>
            </a:r>
            <a:r>
              <a:rPr lang="en-US" sz="2400" dirty="0">
                <a:latin typeface="Arial" panose="020B0604020202020204" pitchFamily="34" charset="0"/>
                <a:cs typeface="Arial" panose="020B0604020202020204" pitchFamily="34" charset="0"/>
              </a:rPr>
              <a:t>” what you are looking at. If something doesn’t seem right, then it is probably not right. </a:t>
            </a:r>
          </a:p>
        </p:txBody>
      </p:sp>
    </p:spTree>
    <p:extLst>
      <p:ext uri="{BB962C8B-B14F-4D97-AF65-F5344CB8AC3E}">
        <p14:creationId xmlns:p14="http://schemas.microsoft.com/office/powerpoint/2010/main" val="3910737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4E30-AEA0-AFE6-F563-33DC9B0A00CB}"/>
              </a:ext>
            </a:extLst>
          </p:cNvPr>
          <p:cNvSpPr>
            <a:spLocks noGrp="1"/>
          </p:cNvSpPr>
          <p:nvPr>
            <p:ph type="title"/>
          </p:nvPr>
        </p:nvSpPr>
        <p:spPr>
          <a:xfrm>
            <a:off x="1451579" y="327172"/>
            <a:ext cx="9603275" cy="713064"/>
          </a:xfrm>
        </p:spPr>
        <p:txBody>
          <a:bodyPr>
            <a:normAutofit/>
          </a:bodyPr>
          <a:lstStyle/>
          <a:p>
            <a:pPr algn="ctr"/>
            <a:r>
              <a:rPr lang="en-US" sz="4000" b="1" u="sng" dirty="0">
                <a:latin typeface="Arial" panose="020B0604020202020204" pitchFamily="34" charset="0"/>
                <a:cs typeface="Arial" panose="020B0604020202020204" pitchFamily="34" charset="0"/>
              </a:rPr>
              <a:t>Review</a:t>
            </a:r>
          </a:p>
        </p:txBody>
      </p:sp>
      <p:sp>
        <p:nvSpPr>
          <p:cNvPr id="3" name="Content Placeholder 2">
            <a:extLst>
              <a:ext uri="{FF2B5EF4-FFF2-40B4-BE49-F238E27FC236}">
                <a16:creationId xmlns:a16="http://schemas.microsoft.com/office/drawing/2014/main" id="{D48C994D-73A5-55B1-47CC-66F353355341}"/>
              </a:ext>
            </a:extLst>
          </p:cNvPr>
          <p:cNvSpPr>
            <a:spLocks noGrp="1"/>
          </p:cNvSpPr>
          <p:nvPr>
            <p:ph idx="1"/>
          </p:nvPr>
        </p:nvSpPr>
        <p:spPr>
          <a:xfrm>
            <a:off x="1451579" y="1879134"/>
            <a:ext cx="9603275" cy="4068660"/>
          </a:xfrm>
        </p:spPr>
        <p:txBody>
          <a:bodyPr>
            <a:normAutofit/>
          </a:bodyPr>
          <a:lstStyle/>
          <a:p>
            <a:r>
              <a:rPr lang="en-US" dirty="0">
                <a:latin typeface="Arial" panose="020B0604020202020204" pitchFamily="34" charset="0"/>
                <a:cs typeface="Arial" panose="020B0604020202020204" pitchFamily="34" charset="0"/>
              </a:rPr>
              <a:t>Have an Emergency Operations Plan. </a:t>
            </a:r>
          </a:p>
          <a:p>
            <a:r>
              <a:rPr lang="en-US" dirty="0">
                <a:latin typeface="Arial" panose="020B0604020202020204" pitchFamily="34" charset="0"/>
                <a:cs typeface="Arial" panose="020B0604020202020204" pitchFamily="34" charset="0"/>
              </a:rPr>
              <a:t>Controlled access.</a:t>
            </a:r>
          </a:p>
          <a:p>
            <a:r>
              <a:rPr lang="en-US" dirty="0">
                <a:latin typeface="Arial" panose="020B0604020202020204" pitchFamily="34" charset="0"/>
                <a:cs typeface="Arial" panose="020B0604020202020204" pitchFamily="34" charset="0"/>
              </a:rPr>
              <a:t>Practice Fire Drills/Evacuation procedures.</a:t>
            </a:r>
          </a:p>
          <a:p>
            <a:r>
              <a:rPr lang="en-US" dirty="0">
                <a:latin typeface="Arial" panose="020B0604020202020204" pitchFamily="34" charset="0"/>
                <a:cs typeface="Arial" panose="020B0604020202020204" pitchFamily="34" charset="0"/>
              </a:rPr>
              <a:t>Be vigilant. </a:t>
            </a:r>
          </a:p>
          <a:p>
            <a:r>
              <a:rPr lang="en-US" dirty="0">
                <a:latin typeface="Arial" panose="020B0604020202020204" pitchFamily="34" charset="0"/>
                <a:cs typeface="Arial" panose="020B0604020202020204" pitchFamily="34" charset="0"/>
              </a:rPr>
              <a:t>Practice “What If” scenarios. </a:t>
            </a:r>
          </a:p>
          <a:p>
            <a:r>
              <a:rPr lang="en-US" dirty="0">
                <a:latin typeface="Arial" panose="020B0604020202020204" pitchFamily="34" charset="0"/>
                <a:cs typeface="Arial" panose="020B0604020202020204" pitchFamily="34" charset="0"/>
              </a:rPr>
              <a:t>If you see something, say something. I would rather be wrong and say something, than to be wrong and not say something.</a:t>
            </a:r>
          </a:p>
          <a:p>
            <a:r>
              <a:rPr lang="en-US" dirty="0">
                <a:latin typeface="Arial" panose="020B0604020202020204" pitchFamily="34" charset="0"/>
                <a:cs typeface="Arial" panose="020B0604020202020204" pitchFamily="34" charset="0"/>
              </a:rPr>
              <a:t>Trust your “gut” feeling.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813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69E8E-8754-59F4-AD48-6A08E9055C1A}"/>
              </a:ext>
            </a:extLst>
          </p:cNvPr>
          <p:cNvSpPr>
            <a:spLocks noGrp="1"/>
          </p:cNvSpPr>
          <p:nvPr>
            <p:ph type="title"/>
          </p:nvPr>
        </p:nvSpPr>
        <p:spPr>
          <a:xfrm>
            <a:off x="1451579" y="276838"/>
            <a:ext cx="9603275" cy="662730"/>
          </a:xfrm>
        </p:spPr>
        <p:txBody>
          <a:bodyPr>
            <a:normAutofit/>
          </a:bodyPr>
          <a:lstStyle/>
          <a:p>
            <a:pPr algn="ctr"/>
            <a:r>
              <a:rPr lang="en-US" sz="4000" b="1" u="sng" dirty="0">
                <a:latin typeface="Arial" panose="020B0604020202020204" pitchFamily="34" charset="0"/>
                <a:cs typeface="Arial" panose="020B0604020202020204" pitchFamily="34" charset="0"/>
              </a:rPr>
              <a:t>Resources</a:t>
            </a:r>
          </a:p>
        </p:txBody>
      </p:sp>
      <p:sp>
        <p:nvSpPr>
          <p:cNvPr id="3" name="Content Placeholder 2">
            <a:extLst>
              <a:ext uri="{FF2B5EF4-FFF2-40B4-BE49-F238E27FC236}">
                <a16:creationId xmlns:a16="http://schemas.microsoft.com/office/drawing/2014/main" id="{565AB84E-CFE0-8578-7AFB-E96EA3D60B8B}"/>
              </a:ext>
            </a:extLst>
          </p:cNvPr>
          <p:cNvSpPr>
            <a:spLocks noGrp="1"/>
          </p:cNvSpPr>
          <p:nvPr>
            <p:ph idx="1"/>
          </p:nvPr>
        </p:nvSpPr>
        <p:spPr>
          <a:xfrm>
            <a:off x="1451579" y="1870745"/>
            <a:ext cx="9603275" cy="4127383"/>
          </a:xfrm>
        </p:spPr>
        <p:txBody>
          <a:bodyPr>
            <a:noAutofit/>
          </a:bodyPr>
          <a:lstStyle/>
          <a:p>
            <a:r>
              <a:rPr lang="en-US" sz="2400" dirty="0">
                <a:hlinkClick r:id="rId2">
                  <a:extLst>
                    <a:ext uri="{A12FA001-AC4F-418D-AE19-62706E023703}">
                      <ahyp:hlinkClr xmlns:ahyp="http://schemas.microsoft.com/office/drawing/2018/hyperlinkcolor" val="tx"/>
                    </a:ext>
                  </a:extLst>
                </a:hlinkClick>
              </a:rPr>
              <a:t>Guide for Developing High Quality Emergency Operations Plans for Houses of Worship | FEMA.gov</a:t>
            </a:r>
            <a:endParaRPr lang="en-US" sz="2400" dirty="0"/>
          </a:p>
          <a:p>
            <a:r>
              <a:rPr lang="en-US" sz="2400" dirty="0">
                <a:hlinkClick r:id="rId3">
                  <a:extLst>
                    <a:ext uri="{A12FA001-AC4F-418D-AE19-62706E023703}">
                      <ahyp:hlinkClr xmlns:ahyp="http://schemas.microsoft.com/office/drawing/2018/hyperlinkcolor" val="tx"/>
                    </a:ext>
                  </a:extLst>
                </a:hlinkClick>
              </a:rPr>
              <a:t>Guide to Developing High-Quality Emergency Operations Plans for Houses of Worship (dhs.gov)</a:t>
            </a:r>
            <a:endParaRPr lang="en-US" sz="2400" dirty="0"/>
          </a:p>
          <a:p>
            <a:r>
              <a:rPr lang="en-US" sz="2400" dirty="0">
                <a:hlinkClick r:id="rId4">
                  <a:extLst>
                    <a:ext uri="{A12FA001-AC4F-418D-AE19-62706E023703}">
                      <ahyp:hlinkClr xmlns:ahyp="http://schemas.microsoft.com/office/drawing/2018/hyperlinkcolor" val="tx"/>
                    </a:ext>
                  </a:extLst>
                </a:hlinkClick>
              </a:rPr>
              <a:t>Church Emergency Preparedness Resources | </a:t>
            </a:r>
            <a:r>
              <a:rPr lang="en-US" sz="2400" dirty="0" err="1">
                <a:hlinkClick r:id="rId4">
                  <a:extLst>
                    <a:ext uri="{A12FA001-AC4F-418D-AE19-62706E023703}">
                      <ahyp:hlinkClr xmlns:ahyp="http://schemas.microsoft.com/office/drawing/2018/hyperlinkcolor" val="tx"/>
                    </a:ext>
                  </a:extLst>
                </a:hlinkClick>
              </a:rPr>
              <a:t>AlertFind</a:t>
            </a:r>
            <a:endParaRPr lang="en-US" sz="2400" dirty="0"/>
          </a:p>
          <a:p>
            <a:r>
              <a:rPr lang="en-US" sz="2400" dirty="0">
                <a:hlinkClick r:id="rId5">
                  <a:extLst>
                    <a:ext uri="{A12FA001-AC4F-418D-AE19-62706E023703}">
                      <ahyp:hlinkClr xmlns:ahyp="http://schemas.microsoft.com/office/drawing/2018/hyperlinkcolor" val="tx"/>
                    </a:ext>
                  </a:extLst>
                </a:hlinkClick>
              </a:rPr>
              <a:t>Church &amp; Ministry Background Checks for Volunteers or Workers | Lifeway</a:t>
            </a:r>
            <a:endParaRPr lang="en-US" sz="2400" dirty="0"/>
          </a:p>
          <a:p>
            <a:r>
              <a:rPr lang="en-US" sz="2400" dirty="0">
                <a:hlinkClick r:id="rId6">
                  <a:extLst>
                    <a:ext uri="{A12FA001-AC4F-418D-AE19-62706E023703}">
                      <ahyp:hlinkClr xmlns:ahyp="http://schemas.microsoft.com/office/drawing/2018/hyperlinkcolor" val="tx"/>
                    </a:ext>
                  </a:extLst>
                </a:hlinkClick>
              </a:rPr>
              <a:t>Active Screening Faith</a:t>
            </a:r>
            <a:endParaRPr lang="en-US" sz="2400" dirty="0"/>
          </a:p>
        </p:txBody>
      </p:sp>
    </p:spTree>
    <p:extLst>
      <p:ext uri="{BB962C8B-B14F-4D97-AF65-F5344CB8AC3E}">
        <p14:creationId xmlns:p14="http://schemas.microsoft.com/office/powerpoint/2010/main" val="291110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C461-376B-8A0C-E9BF-73F582C57D62}"/>
              </a:ext>
            </a:extLst>
          </p:cNvPr>
          <p:cNvSpPr>
            <a:spLocks noGrp="1"/>
          </p:cNvSpPr>
          <p:nvPr>
            <p:ph type="title"/>
          </p:nvPr>
        </p:nvSpPr>
        <p:spPr>
          <a:xfrm>
            <a:off x="1294362" y="84410"/>
            <a:ext cx="9603275" cy="1644029"/>
          </a:xfrm>
        </p:spPr>
        <p:txBody>
          <a:bodyPr>
            <a:normAutofit/>
          </a:bodyPr>
          <a:lstStyle/>
          <a:p>
            <a:r>
              <a:rPr lang="en-US" sz="4400" b="1" u="sng" dirty="0">
                <a:latin typeface="Arial" panose="020B0604020202020204" pitchFamily="34" charset="0"/>
                <a:cs typeface="Arial" panose="020B0604020202020204" pitchFamily="34" charset="0"/>
              </a:rPr>
              <a:t>Emergency Operations Plan</a:t>
            </a:r>
          </a:p>
        </p:txBody>
      </p:sp>
      <p:sp>
        <p:nvSpPr>
          <p:cNvPr id="3" name="Content Placeholder 2">
            <a:extLst>
              <a:ext uri="{FF2B5EF4-FFF2-40B4-BE49-F238E27FC236}">
                <a16:creationId xmlns:a16="http://schemas.microsoft.com/office/drawing/2014/main" id="{D001F209-A5AE-14EB-3C29-ABB01783F947}"/>
              </a:ext>
            </a:extLst>
          </p:cNvPr>
          <p:cNvSpPr>
            <a:spLocks noGrp="1"/>
          </p:cNvSpPr>
          <p:nvPr>
            <p:ph idx="1"/>
          </p:nvPr>
        </p:nvSpPr>
        <p:spPr>
          <a:xfrm>
            <a:off x="838200" y="1803632"/>
            <a:ext cx="10515600" cy="4530055"/>
          </a:xfrm>
        </p:spPr>
        <p:txBody>
          <a:bodyPr>
            <a:normAutofit fontScale="92500" lnSpcReduction="10000"/>
          </a:bodyPr>
          <a:lstStyle/>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Houses of Worship should consider implementing an Emergency Operations Plan (EOP) to prepare for such emergencies as outlined above.</a:t>
            </a: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Involve the local Police, Sheriff, Teachers and First Responders to assist in the development of the EOP.</a:t>
            </a: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Resources include FEMA, </a:t>
            </a:r>
            <a:r>
              <a:rPr lang="en-US" sz="3200" dirty="0" err="1">
                <a:latin typeface="Arial" panose="020B0604020202020204" pitchFamily="34" charset="0"/>
                <a:cs typeface="Arial" panose="020B0604020202020204" pitchFamily="34" charset="0"/>
              </a:rPr>
              <a:t>AlertFind</a:t>
            </a:r>
            <a:r>
              <a:rPr lang="en-US" sz="3200" dirty="0">
                <a:latin typeface="Arial" panose="020B0604020202020204" pitchFamily="34" charset="0"/>
                <a:cs typeface="Arial" panose="020B0604020202020204" pitchFamily="34" charset="0"/>
              </a:rPr>
              <a:t>, etc. </a:t>
            </a: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Each Ministry within the Church has specific areas that can assist with the overall preparedness during an emergency. </a:t>
            </a:r>
          </a:p>
          <a:p>
            <a:pPr marL="0" indent="0">
              <a:buNone/>
            </a:pPr>
            <a:endParaRPr lang="en-US" sz="3200" dirty="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55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3BA96-2FE5-B038-46A2-0A1BB5F582ED}"/>
              </a:ext>
            </a:extLst>
          </p:cNvPr>
          <p:cNvSpPr>
            <a:spLocks noGrp="1"/>
          </p:cNvSpPr>
          <p:nvPr>
            <p:ph type="title"/>
          </p:nvPr>
        </p:nvSpPr>
        <p:spPr>
          <a:xfrm>
            <a:off x="1451579" y="251671"/>
            <a:ext cx="9603275" cy="1065401"/>
          </a:xfrm>
        </p:spPr>
        <p:txBody>
          <a:bodyPr>
            <a:normAutofit/>
          </a:bodyPr>
          <a:lstStyle/>
          <a:p>
            <a:pPr algn="ctr"/>
            <a:r>
              <a:rPr lang="en-US" sz="6600" b="1" u="sng" dirty="0">
                <a:latin typeface="Arial" panose="020B0604020202020204" pitchFamily="34" charset="0"/>
                <a:cs typeface="Arial" panose="020B0604020202020204" pitchFamily="34" charset="0"/>
              </a:rPr>
              <a:t>EOP continued</a:t>
            </a:r>
          </a:p>
        </p:txBody>
      </p:sp>
      <p:sp>
        <p:nvSpPr>
          <p:cNvPr id="6" name="Content Placeholder 5">
            <a:extLst>
              <a:ext uri="{FF2B5EF4-FFF2-40B4-BE49-F238E27FC236}">
                <a16:creationId xmlns:a16="http://schemas.microsoft.com/office/drawing/2014/main" id="{B0621C43-D132-8A96-5529-0546ACDCE9C4}"/>
              </a:ext>
            </a:extLst>
          </p:cNvPr>
          <p:cNvSpPr>
            <a:spLocks noGrp="1"/>
          </p:cNvSpPr>
          <p:nvPr>
            <p:ph idx="1"/>
          </p:nvPr>
        </p:nvSpPr>
        <p:spPr>
          <a:xfrm>
            <a:off x="1451579" y="1879134"/>
            <a:ext cx="9603275" cy="4152550"/>
          </a:xfrm>
        </p:spPr>
        <p:txBody>
          <a:bodyPr>
            <a:noAutofit/>
          </a:bodyPr>
          <a:lstStyle/>
          <a:p>
            <a:pPr marL="0" indent="0">
              <a:buNone/>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Being prepared and understanding what to do can reduce </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fear</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anxiety</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a:t>
            </a:r>
            <a:r>
              <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losses</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that may occur during emergency situations. In order for the plan to be effective during an emergency, it is important to adhere to the following protocol:</a:t>
            </a: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
            </a:pPr>
            <a:r>
              <a:rPr lang="en-US" sz="2400" u="sng" dirty="0">
                <a:effectLst/>
                <a:latin typeface="Arial" panose="020B0604020202020204" pitchFamily="34" charset="0"/>
                <a:ea typeface="Calibri" panose="020F0502020204030204" pitchFamily="34" charset="0"/>
              </a:rPr>
              <a:t>Mitigate or minimize potential risks</a:t>
            </a:r>
            <a:endParaRPr lang="en-US" sz="2400" u="sng"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
            </a:pPr>
            <a:r>
              <a:rPr lang="en-US" sz="2400" u="sng" dirty="0">
                <a:effectLst/>
                <a:latin typeface="Arial" panose="020B0604020202020204" pitchFamily="34" charset="0"/>
                <a:ea typeface="Calibri" panose="020F0502020204030204" pitchFamily="34" charset="0"/>
              </a:rPr>
              <a:t>Prepare for emergencies</a:t>
            </a:r>
          </a:p>
          <a:p>
            <a:pPr>
              <a:buFont typeface="Wingdings" panose="05000000000000000000" pitchFamily="2" charset="2"/>
              <a:buChar char="§"/>
            </a:pPr>
            <a:r>
              <a:rPr lang="en-US" sz="2400" u="sng" dirty="0">
                <a:latin typeface="Arial" panose="020B0604020202020204" pitchFamily="34" charset="0"/>
              </a:rPr>
              <a:t>Design a plan for response to incidents</a:t>
            </a:r>
            <a:r>
              <a:rPr lang="en-US" sz="2400" dirty="0">
                <a:latin typeface="Arial" panose="020B0604020202020204" pitchFamily="34" charset="0"/>
              </a:rPr>
              <a:t>, and </a:t>
            </a:r>
          </a:p>
          <a:p>
            <a:pPr>
              <a:buFont typeface="Wingdings" panose="05000000000000000000" pitchFamily="2" charset="2"/>
              <a:buChar char="§"/>
            </a:pPr>
            <a:r>
              <a:rPr lang="en-US" sz="2400" u="sng" dirty="0">
                <a:latin typeface="Arial" panose="020B0604020202020204" pitchFamily="34" charset="0"/>
              </a:rPr>
              <a:t>Consider how to recover quickly and effectively</a:t>
            </a:r>
            <a:endParaRPr lang="en-US" sz="2400" u="sng" dirty="0"/>
          </a:p>
        </p:txBody>
      </p:sp>
    </p:spTree>
    <p:extLst>
      <p:ext uri="{BB962C8B-B14F-4D97-AF65-F5344CB8AC3E}">
        <p14:creationId xmlns:p14="http://schemas.microsoft.com/office/powerpoint/2010/main" val="305939652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5AFF-AE0C-2723-164A-6CBD300DADD4}"/>
              </a:ext>
            </a:extLst>
          </p:cNvPr>
          <p:cNvSpPr>
            <a:spLocks noGrp="1"/>
          </p:cNvSpPr>
          <p:nvPr>
            <p:ph type="title"/>
          </p:nvPr>
        </p:nvSpPr>
        <p:spPr>
          <a:xfrm>
            <a:off x="1451579" y="419451"/>
            <a:ext cx="9603275" cy="1082178"/>
          </a:xfrm>
        </p:spPr>
        <p:txBody>
          <a:bodyPr>
            <a:normAutofit/>
          </a:bodyPr>
          <a:lstStyle/>
          <a:p>
            <a:pPr algn="ctr"/>
            <a:r>
              <a:rPr lang="en-US" sz="7200" b="1" u="sng" dirty="0">
                <a:latin typeface="Arial" panose="020B0604020202020204" pitchFamily="34" charset="0"/>
                <a:cs typeface="Arial" panose="020B0604020202020204" pitchFamily="34" charset="0"/>
              </a:rPr>
              <a:t>Ministry Teams </a:t>
            </a:r>
          </a:p>
        </p:txBody>
      </p:sp>
      <p:sp>
        <p:nvSpPr>
          <p:cNvPr id="3" name="Content Placeholder 2">
            <a:extLst>
              <a:ext uri="{FF2B5EF4-FFF2-40B4-BE49-F238E27FC236}">
                <a16:creationId xmlns:a16="http://schemas.microsoft.com/office/drawing/2014/main" id="{18D0C55C-1779-BD11-6295-866CB43EC80F}"/>
              </a:ext>
            </a:extLst>
          </p:cNvPr>
          <p:cNvSpPr>
            <a:spLocks noGrp="1"/>
          </p:cNvSpPr>
          <p:nvPr>
            <p:ph idx="1"/>
          </p:nvPr>
        </p:nvSpPr>
        <p:spPr>
          <a:xfrm>
            <a:off x="1451579" y="1786855"/>
            <a:ext cx="9603275" cy="4135773"/>
          </a:xfrm>
        </p:spPr>
        <p:txBody>
          <a:bodyPr>
            <a:noAutofit/>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Ushers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Greeters</a:t>
            </a:r>
          </a:p>
          <a:p>
            <a:pPr>
              <a:buFont typeface="Wingdings" panose="05000000000000000000" pitchFamily="2" charset="2"/>
              <a:buChar char="§"/>
            </a:pPr>
            <a:r>
              <a:rPr lang="en-US" sz="2400" b="1" dirty="0">
                <a:latin typeface="Arial" panose="020B0604020202020204" pitchFamily="34" charset="0"/>
                <a:cs typeface="Arial" panose="020B0604020202020204" pitchFamily="34" charset="0"/>
              </a:rPr>
              <a:t>Children’s/Youth Ministries (Our Focus)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Kitchen Ministry</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Media Ministry</a:t>
            </a:r>
          </a:p>
          <a:p>
            <a:pPr>
              <a:buFont typeface="Wingdings" panose="05000000000000000000" pitchFamily="2" charset="2"/>
              <a:buChar char="§"/>
            </a:pPr>
            <a:r>
              <a:rPr lang="en-US" sz="2400" b="1" dirty="0">
                <a:latin typeface="Arial" panose="020B0604020202020204" pitchFamily="34" charset="0"/>
                <a:cs typeface="Arial" panose="020B0604020202020204" pitchFamily="34" charset="0"/>
              </a:rPr>
              <a:t>Small group leaders (Sunday School Teachers)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Facilities Ministry</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Worship Ministry </a:t>
            </a:r>
          </a:p>
        </p:txBody>
      </p:sp>
    </p:spTree>
    <p:extLst>
      <p:ext uri="{BB962C8B-B14F-4D97-AF65-F5344CB8AC3E}">
        <p14:creationId xmlns:p14="http://schemas.microsoft.com/office/powerpoint/2010/main" val="743498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3252-CC07-4DFE-34B6-20C472024C1B}"/>
              </a:ext>
            </a:extLst>
          </p:cNvPr>
          <p:cNvSpPr>
            <a:spLocks noGrp="1"/>
          </p:cNvSpPr>
          <p:nvPr>
            <p:ph type="title"/>
          </p:nvPr>
        </p:nvSpPr>
        <p:spPr>
          <a:xfrm>
            <a:off x="1451579" y="234893"/>
            <a:ext cx="9603275" cy="1023456"/>
          </a:xfrm>
        </p:spPr>
        <p:txBody>
          <a:bodyPr>
            <a:normAutofit fontScale="90000"/>
          </a:bodyPr>
          <a:lstStyle/>
          <a:p>
            <a:pPr algn="ctr"/>
            <a:r>
              <a:rPr lang="en-US" sz="7200" b="1" u="sng" dirty="0">
                <a:latin typeface="Arial" panose="020B0604020202020204" pitchFamily="34" charset="0"/>
                <a:cs typeface="Arial" panose="020B0604020202020204" pitchFamily="34" charset="0"/>
              </a:rPr>
              <a:t>Children’s Ministry </a:t>
            </a:r>
          </a:p>
        </p:txBody>
      </p:sp>
      <p:sp>
        <p:nvSpPr>
          <p:cNvPr id="3" name="Content Placeholder 2">
            <a:extLst>
              <a:ext uri="{FF2B5EF4-FFF2-40B4-BE49-F238E27FC236}">
                <a16:creationId xmlns:a16="http://schemas.microsoft.com/office/drawing/2014/main" id="{DB9BA798-C32C-428C-18CE-9F0693C3A4C5}"/>
              </a:ext>
            </a:extLst>
          </p:cNvPr>
          <p:cNvSpPr>
            <a:spLocks noGrp="1"/>
          </p:cNvSpPr>
          <p:nvPr>
            <p:ph idx="1"/>
          </p:nvPr>
        </p:nvSpPr>
        <p:spPr>
          <a:xfrm>
            <a:off x="1451579" y="1845578"/>
            <a:ext cx="9603275" cy="4186106"/>
          </a:xfrm>
        </p:spPr>
        <p:txBody>
          <a:bodyPr>
            <a:normAutofit/>
          </a:bodyPr>
          <a:lstStyle/>
          <a:p>
            <a:pPr marL="0" indent="0">
              <a:buNone/>
            </a:pPr>
            <a:r>
              <a:rPr lang="en-US" sz="2400" b="1" u="sng" dirty="0">
                <a:latin typeface="Arial" panose="020B0604020202020204" pitchFamily="34" charset="0"/>
                <a:cs typeface="Arial" panose="020B0604020202020204" pitchFamily="34" charset="0"/>
              </a:rPr>
              <a:t>Things to consider</a:t>
            </a:r>
            <a:r>
              <a:rPr lang="en-US" dirty="0">
                <a:latin typeface="Arial" panose="020B0604020202020204" pitchFamily="34" charset="0"/>
                <a:cs typeface="Arial" panose="020B0604020202020204" pitchFamily="34" charset="0"/>
              </a:rPr>
              <a:t>:</a:t>
            </a:r>
          </a:p>
          <a:p>
            <a:pPr lvl="2"/>
            <a:r>
              <a:rPr lang="en-US" sz="2400" dirty="0">
                <a:latin typeface="Arial" panose="020B0604020202020204" pitchFamily="34" charset="0"/>
                <a:cs typeface="Arial" panose="020B0604020202020204" pitchFamily="34" charset="0"/>
              </a:rPr>
              <a:t>Background checks.</a:t>
            </a:r>
          </a:p>
          <a:p>
            <a:pPr lvl="2"/>
            <a:r>
              <a:rPr lang="en-US" sz="2400" dirty="0">
                <a:latin typeface="Arial" panose="020B0604020202020204" pitchFamily="34" charset="0"/>
                <a:cs typeface="Arial" panose="020B0604020202020204" pitchFamily="34" charset="0"/>
              </a:rPr>
              <a:t>Controlled access to children’s ministry area. </a:t>
            </a:r>
          </a:p>
          <a:p>
            <a:pPr lvl="2"/>
            <a:r>
              <a:rPr lang="en-US" sz="2400" dirty="0">
                <a:latin typeface="Arial" panose="020B0604020202020204" pitchFamily="34" charset="0"/>
                <a:cs typeface="Arial" panose="020B0604020202020204" pitchFamily="34" charset="0"/>
              </a:rPr>
              <a:t>Cameras/video equipment at entrance and in the hall areas. </a:t>
            </a:r>
          </a:p>
          <a:p>
            <a:pPr lvl="2"/>
            <a:r>
              <a:rPr lang="en-US" sz="2400" dirty="0">
                <a:latin typeface="Arial" panose="020B0604020202020204" pitchFamily="34" charset="0"/>
                <a:cs typeface="Arial" panose="020B0604020202020204" pitchFamily="34" charset="0"/>
              </a:rPr>
              <a:t>Ability for parent to sign-in child(ren).</a:t>
            </a:r>
          </a:p>
          <a:p>
            <a:pPr lvl="2"/>
            <a:r>
              <a:rPr lang="en-US" sz="2400" dirty="0">
                <a:latin typeface="Arial" panose="020B0604020202020204" pitchFamily="34" charset="0"/>
                <a:cs typeface="Arial" panose="020B0604020202020204" pitchFamily="34" charset="0"/>
              </a:rPr>
              <a:t>Parent contact information for emergencies.</a:t>
            </a:r>
          </a:p>
          <a:p>
            <a:pPr lvl="2"/>
            <a:r>
              <a:rPr lang="en-US" sz="2400" dirty="0">
                <a:latin typeface="Arial" panose="020B0604020202020204" pitchFamily="34" charset="0"/>
                <a:cs typeface="Arial" panose="020B0604020202020204" pitchFamily="34" charset="0"/>
              </a:rPr>
              <a:t>Nametags for child(ren) with copy to parent. </a:t>
            </a:r>
          </a:p>
          <a:p>
            <a:pPr lvl="2"/>
            <a:r>
              <a:rPr lang="en-US" sz="2400" dirty="0">
                <a:latin typeface="Arial" panose="020B0604020202020204" pitchFamily="34" charset="0"/>
                <a:cs typeface="Arial" panose="020B0604020202020204" pitchFamily="34" charset="0"/>
              </a:rPr>
              <a:t>Copies of Custody and or Restraining orders.</a:t>
            </a:r>
          </a:p>
          <a:p>
            <a:pPr marL="914400" lvl="2" indent="0">
              <a:buNone/>
            </a:pPr>
            <a:endParaRPr lang="en-US" dirty="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044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EA7E2-3EDD-687E-6A96-1AABE0684C80}"/>
              </a:ext>
            </a:extLst>
          </p:cNvPr>
          <p:cNvSpPr>
            <a:spLocks noGrp="1"/>
          </p:cNvSpPr>
          <p:nvPr>
            <p:ph type="title"/>
          </p:nvPr>
        </p:nvSpPr>
        <p:spPr>
          <a:xfrm>
            <a:off x="1451579" y="234893"/>
            <a:ext cx="9603275" cy="755008"/>
          </a:xfrm>
        </p:spPr>
        <p:txBody>
          <a:bodyPr>
            <a:normAutofit/>
          </a:bodyPr>
          <a:lstStyle/>
          <a:p>
            <a:pPr algn="ctr"/>
            <a:r>
              <a:rPr lang="en-US" sz="4000" b="1" u="sng" dirty="0">
                <a:latin typeface="Arial" panose="020B0604020202020204" pitchFamily="34" charset="0"/>
                <a:cs typeface="Arial" panose="020B0604020202020204" pitchFamily="34" charset="0"/>
              </a:rPr>
              <a:t>Background Checks</a:t>
            </a:r>
          </a:p>
        </p:txBody>
      </p:sp>
      <p:sp>
        <p:nvSpPr>
          <p:cNvPr id="3" name="Content Placeholder 2">
            <a:extLst>
              <a:ext uri="{FF2B5EF4-FFF2-40B4-BE49-F238E27FC236}">
                <a16:creationId xmlns:a16="http://schemas.microsoft.com/office/drawing/2014/main" id="{C4D15931-5A81-122E-6A40-1337858731E9}"/>
              </a:ext>
            </a:extLst>
          </p:cNvPr>
          <p:cNvSpPr>
            <a:spLocks noGrp="1"/>
          </p:cNvSpPr>
          <p:nvPr>
            <p:ph idx="1"/>
          </p:nvPr>
        </p:nvSpPr>
        <p:spPr>
          <a:xfrm>
            <a:off x="1451579" y="1895912"/>
            <a:ext cx="9603275" cy="3570433"/>
          </a:xfrm>
        </p:spPr>
        <p:txBody>
          <a:bodyPr>
            <a:norm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Teachers, volunteers, etc. (Church Liability)</a:t>
            </a:r>
          </a:p>
          <a:p>
            <a:pPr marL="0" indent="0">
              <a:buNone/>
            </a:pPr>
            <a:r>
              <a:rPr lang="en-US" dirty="0">
                <a:latin typeface="Arial" panose="020B0604020202020204" pitchFamily="34" charset="0"/>
                <a:cs typeface="Arial" panose="020B0604020202020204" pitchFamily="34" charset="0"/>
              </a:rPr>
              <a:t>	Includes driver’s license check, criminal check, etc.</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If a teacher, volunteer, etc. has a custody order or restraining order in effect against someone, it would be good to have a copy of that order on file in the children’s ministry area in case that subject attempts to pickup the child(ren). Contact police department for assistance if necessary. </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Sexual Abuse Policy</a:t>
            </a:r>
            <a:r>
              <a:rPr lang="en-US" dirty="0">
                <a:latin typeface="Arial" panose="020B0604020202020204" pitchFamily="34" charset="0"/>
                <a:cs typeface="Arial" panose="020B0604020202020204" pitchFamily="34" charset="0"/>
              </a:rPr>
              <a:t>. If a child mentions being abused, must be reported within 24 hours. </a:t>
            </a: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C5D3-F1BC-CF1F-AA25-44AADF4207A7}"/>
              </a:ext>
            </a:extLst>
          </p:cNvPr>
          <p:cNvSpPr>
            <a:spLocks noGrp="1"/>
          </p:cNvSpPr>
          <p:nvPr>
            <p:ph type="title"/>
          </p:nvPr>
        </p:nvSpPr>
        <p:spPr>
          <a:xfrm>
            <a:off x="1451579" y="327171"/>
            <a:ext cx="9603275" cy="738231"/>
          </a:xfrm>
        </p:spPr>
        <p:txBody>
          <a:bodyPr>
            <a:normAutofit/>
          </a:bodyPr>
          <a:lstStyle/>
          <a:p>
            <a:pPr algn="ctr"/>
            <a:r>
              <a:rPr lang="en-US" sz="4000" b="1" u="sng" dirty="0">
                <a:latin typeface="Arial" panose="020B0604020202020204" pitchFamily="34" charset="0"/>
                <a:cs typeface="Arial" panose="020B0604020202020204" pitchFamily="34" charset="0"/>
              </a:rPr>
              <a:t>Controlled Access</a:t>
            </a:r>
          </a:p>
        </p:txBody>
      </p:sp>
      <p:sp>
        <p:nvSpPr>
          <p:cNvPr id="3" name="Content Placeholder 2">
            <a:extLst>
              <a:ext uri="{FF2B5EF4-FFF2-40B4-BE49-F238E27FC236}">
                <a16:creationId xmlns:a16="http://schemas.microsoft.com/office/drawing/2014/main" id="{2AB9EE0A-01DC-C300-804C-F8653EC6630F}"/>
              </a:ext>
            </a:extLst>
          </p:cNvPr>
          <p:cNvSpPr>
            <a:spLocks noGrp="1"/>
          </p:cNvSpPr>
          <p:nvPr>
            <p:ph idx="1"/>
          </p:nvPr>
        </p:nvSpPr>
        <p:spPr>
          <a:xfrm>
            <a:off x="1451579" y="1887524"/>
            <a:ext cx="9603275" cy="3578822"/>
          </a:xfrm>
        </p:spPr>
        <p:txBody>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Whenever possible, controlled access into the children’s ministry area is recommended. Doors that are controlled by a buzzer.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Cameras with monitors placed in the control area, i.e., check in desk, will allow for identification of the person(s) attempting to enter the children’s ministry area.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Cameras mounted within the children’s ministry will allow for observation of potential unsafe conditions to include access by those that should not be in the area. </a:t>
            </a:r>
          </a:p>
        </p:txBody>
      </p:sp>
    </p:spTree>
    <p:extLst>
      <p:ext uri="{BB962C8B-B14F-4D97-AF65-F5344CB8AC3E}">
        <p14:creationId xmlns:p14="http://schemas.microsoft.com/office/powerpoint/2010/main" val="35961983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B62D-665C-4749-41CF-E531117CE6C6}"/>
              </a:ext>
            </a:extLst>
          </p:cNvPr>
          <p:cNvSpPr>
            <a:spLocks noGrp="1"/>
          </p:cNvSpPr>
          <p:nvPr>
            <p:ph type="title"/>
          </p:nvPr>
        </p:nvSpPr>
        <p:spPr>
          <a:xfrm>
            <a:off x="1451579" y="293616"/>
            <a:ext cx="9603275" cy="914400"/>
          </a:xfrm>
        </p:spPr>
        <p:txBody>
          <a:bodyPr>
            <a:normAutofit/>
          </a:bodyPr>
          <a:lstStyle/>
          <a:p>
            <a:pPr algn="ctr"/>
            <a:r>
              <a:rPr lang="en-US" sz="4000" b="1" u="sng" dirty="0">
                <a:latin typeface="Arial" panose="020B0604020202020204" pitchFamily="34" charset="0"/>
                <a:cs typeface="Arial" panose="020B0604020202020204" pitchFamily="34" charset="0"/>
              </a:rPr>
              <a:t>Check-in, Sign-in area</a:t>
            </a:r>
          </a:p>
        </p:txBody>
      </p:sp>
      <p:sp>
        <p:nvSpPr>
          <p:cNvPr id="3" name="Content Placeholder 2">
            <a:extLst>
              <a:ext uri="{FF2B5EF4-FFF2-40B4-BE49-F238E27FC236}">
                <a16:creationId xmlns:a16="http://schemas.microsoft.com/office/drawing/2014/main" id="{416C3C89-22AA-1EB1-47C8-E89CB71BF85C}"/>
              </a:ext>
            </a:extLst>
          </p:cNvPr>
          <p:cNvSpPr>
            <a:spLocks noGrp="1"/>
          </p:cNvSpPr>
          <p:nvPr>
            <p:ph idx="1"/>
          </p:nvPr>
        </p:nvSpPr>
        <p:spPr>
          <a:xfrm>
            <a:off x="1451579" y="1946246"/>
            <a:ext cx="9603275" cy="3520099"/>
          </a:xfrm>
        </p:spPr>
        <p:txBody>
          <a:bodyPr>
            <a:normAutofit fontScale="77500" lnSpcReduction="20000"/>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Whenever possible, a desk should be strategically placed within the children’s ministry area. This will allow for clear visibility of the main entrance as well hallways leading to the classrooms. </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If the children’s ministry area is large with several hallways, cameras would be an excellent resource for greater visibility. A monitor placed at the desk with live feeds from the cameras have proven to be very successful in scanning the area.  </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Having the ability for the parents to sign in their child(ren) via a computer or pen and paper can help connect parents to their children when picking them up. Placing a nametag on a child with the parent’s information will assist with this process and allow for identifying the parent if a teacher needs a parent to respond. </a:t>
            </a:r>
          </a:p>
          <a:p>
            <a:pP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451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514</TotalTime>
  <Words>2211</Words>
  <Application>Microsoft Office PowerPoint</Application>
  <PresentationFormat>Widescreen</PresentationFormat>
  <Paragraphs>141</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Gill Sans MT</vt:lpstr>
      <vt:lpstr>Symbol</vt:lpstr>
      <vt:lpstr>Times New Roman</vt:lpstr>
      <vt:lpstr>Wingdings</vt:lpstr>
      <vt:lpstr>Gallery</vt:lpstr>
      <vt:lpstr>Children’s Ministry: Safe and Secure!</vt:lpstr>
      <vt:lpstr>Introduction</vt:lpstr>
      <vt:lpstr>Emergency Operations Plan</vt:lpstr>
      <vt:lpstr>EOP continued</vt:lpstr>
      <vt:lpstr>Ministry Teams </vt:lpstr>
      <vt:lpstr>Children’s Ministry </vt:lpstr>
      <vt:lpstr>Background Checks</vt:lpstr>
      <vt:lpstr>Controlled Access</vt:lpstr>
      <vt:lpstr>Check-in, Sign-in area</vt:lpstr>
      <vt:lpstr>Classrooms</vt:lpstr>
      <vt:lpstr>PowerPoint Presentation</vt:lpstr>
      <vt:lpstr>PowerPoint Presentation</vt:lpstr>
      <vt:lpstr>Fire Drills/Evacuation Drills</vt:lpstr>
      <vt:lpstr>Fire Drills/Evacuation Drills Cont.</vt:lpstr>
      <vt:lpstr>Fire Drills/Evacuation Drills Cont.</vt:lpstr>
      <vt:lpstr>Potential Hazards</vt:lpstr>
      <vt:lpstr>Hazards Continued</vt:lpstr>
      <vt:lpstr>Hazards Continued</vt:lpstr>
      <vt:lpstr>Hazards Continued</vt:lpstr>
      <vt:lpstr>Hazards Continued</vt:lpstr>
      <vt:lpstr>Active Shooter Continued</vt:lpstr>
      <vt:lpstr>Active Shooter Continued</vt:lpstr>
      <vt:lpstr>Situational Awareness</vt:lpstr>
      <vt:lpstr>Situational Awareness Cont.</vt:lpstr>
      <vt:lpstr>Situational Awareness Cont. </vt:lpstr>
      <vt:lpstr>Review</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Ministry: Safe and Secure!</dc:title>
  <dc:creator>Jeff Lail</dc:creator>
  <cp:lastModifiedBy>Cindy Middaugh</cp:lastModifiedBy>
  <cp:revision>4</cp:revision>
  <dcterms:created xsi:type="dcterms:W3CDTF">2023-12-20T19:06:49Z</dcterms:created>
  <dcterms:modified xsi:type="dcterms:W3CDTF">2024-03-14T19:47:09Z</dcterms:modified>
</cp:coreProperties>
</file>